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9" r:id="rId2"/>
    <p:sldId id="394" r:id="rId3"/>
    <p:sldId id="392" r:id="rId4"/>
    <p:sldId id="384" r:id="rId5"/>
    <p:sldId id="396" r:id="rId6"/>
    <p:sldId id="395" r:id="rId7"/>
    <p:sldId id="381" r:id="rId8"/>
    <p:sldId id="397" r:id="rId9"/>
    <p:sldId id="385" r:id="rId10"/>
    <p:sldId id="264" r:id="rId11"/>
    <p:sldId id="279" r:id="rId12"/>
    <p:sldId id="343" r:id="rId13"/>
    <p:sldId id="267" r:id="rId14"/>
    <p:sldId id="266" r:id="rId15"/>
    <p:sldId id="342" r:id="rId16"/>
    <p:sldId id="353" r:id="rId17"/>
    <p:sldId id="386" r:id="rId18"/>
    <p:sldId id="387" r:id="rId19"/>
    <p:sldId id="388" r:id="rId20"/>
    <p:sldId id="390" r:id="rId21"/>
    <p:sldId id="391" r:id="rId22"/>
    <p:sldId id="399" r:id="rId23"/>
    <p:sldId id="400" r:id="rId24"/>
    <p:sldId id="401" r:id="rId25"/>
    <p:sldId id="402" r:id="rId26"/>
    <p:sldId id="361" r:id="rId27"/>
    <p:sldId id="403" r:id="rId28"/>
    <p:sldId id="327" r:id="rId29"/>
    <p:sldId id="358" r:id="rId30"/>
  </p:sldIdLst>
  <p:sldSz cx="9144000" cy="6858000" type="screen4x3"/>
  <p:notesSz cx="7077075" cy="89550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3300"/>
    <a:srgbClr val="3333FF"/>
    <a:srgbClr val="00FF00"/>
    <a:srgbClr val="0000FF"/>
    <a:srgbClr val="FFFF66"/>
    <a:srgbClr val="FFFFCC"/>
    <a:srgbClr val="FFFF00"/>
    <a:srgbClr val="00CC99"/>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2" autoAdjust="0"/>
    <p:restoredTop sz="94660"/>
  </p:normalViewPr>
  <p:slideViewPr>
    <p:cSldViewPr>
      <p:cViewPr varScale="1">
        <p:scale>
          <a:sx n="64" d="100"/>
          <a:sy n="64" d="100"/>
        </p:scale>
        <p:origin x="-852" y="-72"/>
      </p:cViewPr>
      <p:guideLst>
        <p:guide orient="horz" pos="2160"/>
        <p:guide pos="2880"/>
      </p:guideLst>
    </p:cSldViewPr>
  </p:slideViewPr>
  <p:notesTextViewPr>
    <p:cViewPr>
      <p:scale>
        <a:sx n="100" d="100"/>
        <a:sy n="100" d="100"/>
      </p:scale>
      <p:origin x="0" y="0"/>
    </p:cViewPr>
  </p:notesTextViewPr>
  <p:sorterViewPr>
    <p:cViewPr>
      <p:scale>
        <a:sx n="190" d="100"/>
        <a:sy n="19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7" cy="447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398" y="0"/>
            <a:ext cx="3067057" cy="447138"/>
          </a:xfrm>
          <a:prstGeom prst="rect">
            <a:avLst/>
          </a:prstGeom>
        </p:spPr>
        <p:txBody>
          <a:bodyPr vert="horz" lIns="91440" tIns="45720" rIns="91440" bIns="45720" rtlCol="0"/>
          <a:lstStyle>
            <a:lvl1pPr algn="r">
              <a:defRPr sz="1200"/>
            </a:lvl1pPr>
          </a:lstStyle>
          <a:p>
            <a:fld id="{083405F7-2C34-4025-B6CE-545EAAB6ED2E}" type="datetimeFigureOut">
              <a:rPr lang="en-US" smtClean="0"/>
              <a:pPr/>
              <a:t>2/24/2011</a:t>
            </a:fld>
            <a:endParaRPr lang="en-US" dirty="0"/>
          </a:p>
        </p:txBody>
      </p:sp>
      <p:sp>
        <p:nvSpPr>
          <p:cNvPr id="4" name="Footer Placeholder 3"/>
          <p:cNvSpPr>
            <a:spLocks noGrp="1"/>
          </p:cNvSpPr>
          <p:nvPr>
            <p:ph type="ftr" sz="quarter" idx="2"/>
          </p:nvPr>
        </p:nvSpPr>
        <p:spPr>
          <a:xfrm>
            <a:off x="0" y="8506409"/>
            <a:ext cx="3067057" cy="447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398" y="8506409"/>
            <a:ext cx="3067057" cy="447138"/>
          </a:xfrm>
          <a:prstGeom prst="rect">
            <a:avLst/>
          </a:prstGeom>
        </p:spPr>
        <p:txBody>
          <a:bodyPr vert="horz" lIns="91440" tIns="45720" rIns="91440" bIns="45720" rtlCol="0" anchor="b"/>
          <a:lstStyle>
            <a:lvl1pPr algn="r">
              <a:defRPr sz="1200"/>
            </a:lvl1pPr>
          </a:lstStyle>
          <a:p>
            <a:fld id="{8423CF1F-F142-492C-889A-9A584CA60F52}" type="slidenum">
              <a:rPr lang="en-US" smtClean="0"/>
              <a:pPr/>
              <a:t>‹#›</a:t>
            </a:fld>
            <a:endParaRPr lang="en-US" dirty="0"/>
          </a:p>
        </p:txBody>
      </p:sp>
    </p:spTree>
    <p:extLst>
      <p:ext uri="{BB962C8B-B14F-4D97-AF65-F5344CB8AC3E}">
        <p14:creationId xmlns:p14="http://schemas.microsoft.com/office/powerpoint/2010/main" xmlns="" val="354301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2309" tIns="46154" rIns="92309" bIns="4615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008704" y="0"/>
            <a:ext cx="3066733" cy="447754"/>
          </a:xfrm>
          <a:prstGeom prst="rect">
            <a:avLst/>
          </a:prstGeom>
        </p:spPr>
        <p:txBody>
          <a:bodyPr vert="horz" lIns="92309" tIns="46154" rIns="92309" bIns="46154" rtlCol="0"/>
          <a:lstStyle>
            <a:lvl1pPr algn="r" fontAlgn="auto">
              <a:spcBef>
                <a:spcPts val="0"/>
              </a:spcBef>
              <a:spcAft>
                <a:spcPts val="0"/>
              </a:spcAft>
              <a:defRPr sz="1200" smtClean="0">
                <a:latin typeface="+mn-lt"/>
              </a:defRPr>
            </a:lvl1pPr>
          </a:lstStyle>
          <a:p>
            <a:pPr>
              <a:defRPr/>
            </a:pPr>
            <a:fld id="{CAB8CD94-16CA-4A94-8E77-4EA1262E1AD4}" type="datetimeFigureOut">
              <a:rPr lang="en-US"/>
              <a:pPr>
                <a:defRPr/>
              </a:pPr>
              <a:t>2/24/2011</a:t>
            </a:fld>
            <a:endParaRPr lang="en-US" dirty="0"/>
          </a:p>
        </p:txBody>
      </p:sp>
      <p:sp>
        <p:nvSpPr>
          <p:cNvPr id="4" name="Slide Image Placeholder 3"/>
          <p:cNvSpPr>
            <a:spLocks noGrp="1" noRot="1" noChangeAspect="1"/>
          </p:cNvSpPr>
          <p:nvPr>
            <p:ph type="sldImg" idx="2"/>
          </p:nvPr>
        </p:nvSpPr>
        <p:spPr>
          <a:xfrm>
            <a:off x="1298575" y="671513"/>
            <a:ext cx="4479925" cy="3359150"/>
          </a:xfrm>
          <a:prstGeom prst="rect">
            <a:avLst/>
          </a:prstGeom>
          <a:noFill/>
          <a:ln w="12700">
            <a:solidFill>
              <a:prstClr val="black"/>
            </a:solidFill>
          </a:ln>
        </p:spPr>
        <p:txBody>
          <a:bodyPr vert="horz" lIns="92309" tIns="46154" rIns="92309" bIns="46154" rtlCol="0" anchor="ctr"/>
          <a:lstStyle/>
          <a:p>
            <a:pPr lvl="0"/>
            <a:endParaRPr lang="en-US" noProof="0" dirty="0"/>
          </a:p>
        </p:txBody>
      </p:sp>
      <p:sp>
        <p:nvSpPr>
          <p:cNvPr id="5" name="Notes Placeholder 4"/>
          <p:cNvSpPr>
            <a:spLocks noGrp="1"/>
          </p:cNvSpPr>
          <p:nvPr>
            <p:ph type="body" sz="quarter" idx="3"/>
          </p:nvPr>
        </p:nvSpPr>
        <p:spPr>
          <a:xfrm>
            <a:off x="707708" y="4253667"/>
            <a:ext cx="5661660" cy="4029790"/>
          </a:xfrm>
          <a:prstGeom prst="rect">
            <a:avLst/>
          </a:prstGeom>
        </p:spPr>
        <p:txBody>
          <a:bodyPr vert="horz" lIns="92309" tIns="46154" rIns="92309" bIns="461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505780"/>
            <a:ext cx="3066733" cy="447754"/>
          </a:xfrm>
          <a:prstGeom prst="rect">
            <a:avLst/>
          </a:prstGeom>
        </p:spPr>
        <p:txBody>
          <a:bodyPr vert="horz" lIns="92309" tIns="46154" rIns="92309" bIns="46154"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008704" y="8505780"/>
            <a:ext cx="3066733" cy="447754"/>
          </a:xfrm>
          <a:prstGeom prst="rect">
            <a:avLst/>
          </a:prstGeom>
        </p:spPr>
        <p:txBody>
          <a:bodyPr vert="horz" lIns="92309" tIns="46154" rIns="92309" bIns="46154" rtlCol="0" anchor="b"/>
          <a:lstStyle>
            <a:lvl1pPr algn="r" fontAlgn="auto">
              <a:spcBef>
                <a:spcPts val="0"/>
              </a:spcBef>
              <a:spcAft>
                <a:spcPts val="0"/>
              </a:spcAft>
              <a:defRPr sz="1200" smtClean="0">
                <a:latin typeface="+mn-lt"/>
              </a:defRPr>
            </a:lvl1pPr>
          </a:lstStyle>
          <a:p>
            <a:pPr>
              <a:defRPr/>
            </a:pPr>
            <a:fld id="{F397E1CB-180B-4DB3-B713-6A3F4988FDEE}" type="slidenum">
              <a:rPr lang="en-US"/>
              <a:pPr>
                <a:defRPr/>
              </a:pPr>
              <a:t>‹#›</a:t>
            </a:fld>
            <a:endParaRPr lang="en-US" dirty="0"/>
          </a:p>
        </p:txBody>
      </p:sp>
    </p:spTree>
    <p:extLst>
      <p:ext uri="{BB962C8B-B14F-4D97-AF65-F5344CB8AC3E}">
        <p14:creationId xmlns:p14="http://schemas.microsoft.com/office/powerpoint/2010/main" xmlns="" val="3593391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308100" y="677863"/>
            <a:ext cx="4460875" cy="3346450"/>
          </a:xfrm>
          <a:solidFill>
            <a:srgbClr val="FFFFFF"/>
          </a:solidFill>
          <a:ln/>
        </p:spPr>
      </p:sp>
      <p:sp>
        <p:nvSpPr>
          <p:cNvPr id="6349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298575" y="671513"/>
            <a:ext cx="4479925" cy="335915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Rectangle 3"/>
          <p:cNvSpPr>
            <a:spLocks noGrp="1" noChangeArrowheads="1"/>
          </p:cNvSpPr>
          <p:nvPr>
            <p:ph type="body" idx="1"/>
          </p:nvPr>
        </p:nvSpPr>
        <p:spPr bwMode="auto">
          <a:xfrm>
            <a:off x="708030" y="4253974"/>
            <a:ext cx="5661018" cy="402887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smtClean="0"/>
              <a:t>MICE stands for </a:t>
            </a:r>
            <a:r>
              <a:rPr lang="fr-CH" smtClean="0"/>
              <a:t>Muon Ionisation Cooling Experiment</a:t>
            </a:r>
            <a:endParaRPr lang="fr-FR" smtClean="0"/>
          </a:p>
          <a:p>
            <a:pPr eaLnBrk="1" hangingPunct="1"/>
            <a:r>
              <a:rPr lang="fr-FR" smtClean="0"/>
              <a:t>The main goal of the experiment is to </a:t>
            </a:r>
            <a:r>
              <a:rPr lang="en-US" smtClean="0"/>
              <a:t>Design, build and operate a realistic section of </a:t>
            </a:r>
            <a:r>
              <a:rPr lang="fr-CH" smtClean="0"/>
              <a:t>cooling channel and </a:t>
            </a:r>
          </a:p>
          <a:p>
            <a:pPr eaLnBrk="1" hangingPunct="1"/>
            <a:r>
              <a:rPr lang="fr-CH" smtClean="0"/>
              <a:t>Of course to measure its performances in different conditions.</a:t>
            </a:r>
          </a:p>
          <a:p>
            <a:pPr eaLnBrk="1" hangingPunct="1"/>
            <a:r>
              <a:rPr lang="fr-CH" smtClean="0"/>
              <a:t>Here you see a 3D cut view of the experiment where you can recognize the elements I have already mentionned </a:t>
            </a:r>
          </a:p>
          <a:p>
            <a:pPr eaLnBrk="1" hangingPunct="1"/>
            <a:r>
              <a:rPr lang="fr-CH" smtClean="0"/>
              <a:t>The 200 MHz RF cavities</a:t>
            </a:r>
          </a:p>
          <a:p>
            <a:pPr eaLnBrk="1" hangingPunct="1"/>
            <a:r>
              <a:rPr lang="fr-CH" smtClean="0"/>
              <a:t>The liquid Hydrogen absorbers</a:t>
            </a:r>
          </a:p>
          <a:p>
            <a:pPr eaLnBrk="1" hangingPunct="1"/>
            <a:r>
              <a:rPr lang="fr-CH" smtClean="0"/>
              <a:t>The superconducting coils, for focusing on the absorbers and for ensuring the continuity of the magnetic channel</a:t>
            </a:r>
          </a:p>
          <a:p>
            <a:pPr eaLnBrk="1" hangingPunct="1"/>
            <a:r>
              <a:rPr lang="fr-CH" smtClean="0"/>
              <a:t>And also, before and after the cooling section, two spectrometers that allow measuring precisely, the position and the momentum of the beam, particle by particle, so that we can compute the covariance matrix that will give us the emittance, before and after, and therfore the cooling effect.</a:t>
            </a:r>
          </a:p>
          <a:p>
            <a:pPr eaLnBrk="1" hangingPunct="1"/>
            <a:r>
              <a:rPr lang="fr-CH" smtClean="0"/>
              <a:t>But we are not at this stage yet. </a:t>
            </a:r>
          </a:p>
          <a:p>
            <a:pPr eaLnBrk="1" hangingPunct="1"/>
            <a:endParaRPr lang="fr-CH" smtClean="0"/>
          </a:p>
          <a:p>
            <a:pPr eaLnBrk="1" hangingPunct="1"/>
            <a:r>
              <a:rPr lang="fr-CH" smtClean="0"/>
              <a:t>1’30’’  </a:t>
            </a:r>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xfrm>
            <a:off x="1298575" y="671513"/>
            <a:ext cx="4479925" cy="335915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xfrm>
            <a:off x="708030" y="4253974"/>
            <a:ext cx="5661018" cy="402887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CH" smtClean="0"/>
              <a:t>Cause MICE had to start from scratch in 2004 and </a:t>
            </a:r>
          </a:p>
          <a:p>
            <a:r>
              <a:rPr lang="fr-CH" smtClean="0"/>
              <a:t>For now we have just completed the first step which is the commissioning of the muon beam line and the so called particle identification detectors</a:t>
            </a:r>
          </a:p>
          <a:p>
            <a:r>
              <a:rPr lang="fr-CH" smtClean="0"/>
              <a:t>that I will present in more details in the rest of my talk. </a:t>
            </a:r>
          </a:p>
          <a:p>
            <a:r>
              <a:rPr lang="en-US" smtClean="0"/>
              <a:t>The next step will actually be the installation of the spectrometers allowing the precsise measurement of the emittance of the beam and the comparison of the two trackers.</a:t>
            </a:r>
          </a:p>
          <a:p>
            <a:r>
              <a:rPr lang="en-US" smtClean="0"/>
              <a:t>Then we’ll be ready to install the first Liquid hydrogen absorber. Technically this will allow the first measurement of a cooling effect but this would not be sustainable since the energy is not restored. </a:t>
            </a:r>
          </a:p>
          <a:p>
            <a:r>
              <a:rPr lang="en-US" smtClean="0"/>
              <a:t>This will be possible only in 2013 when the first set of RF cavities should be delivered and installed.</a:t>
            </a:r>
          </a:p>
          <a:p>
            <a:r>
              <a:rPr lang="en-US" smtClean="0"/>
              <a:t>And the last absorber, and the second set of cavities should arrive at best at the end of 2013 to complete the set up so we can operate the full cooling cell.</a:t>
            </a:r>
          </a:p>
          <a:p>
            <a:endParaRPr lang="en-US" smtClean="0"/>
          </a:p>
          <a:p>
            <a:r>
              <a:rPr lang="en-US" smtClean="0"/>
              <a:t>1’10”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298575" y="669925"/>
            <a:ext cx="4479925" cy="335915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Rectangle 3"/>
          <p:cNvSpPr>
            <a:spLocks noGrp="1" noChangeArrowheads="1"/>
          </p:cNvSpPr>
          <p:nvPr>
            <p:ph type="body" idx="1"/>
          </p:nvPr>
        </p:nvSpPr>
        <p:spPr bwMode="auto">
          <a:xfrm>
            <a:off x="708030" y="4253973"/>
            <a:ext cx="5661018" cy="403040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147" tIns="46073" rIns="92147" bIns="46073"/>
          <a:lstStyle/>
          <a:p>
            <a:r>
              <a:rPr lang="fr-FR" sz="1000" smtClean="0"/>
              <a:t>Now I will focus on the status of the experiment which is hosted at the Rutherford Appelton Laboratory in the UK, near Oxford, and</a:t>
            </a:r>
          </a:p>
          <a:p>
            <a:r>
              <a:rPr lang="fr-FR" sz="1000" smtClean="0"/>
              <a:t>Using a brand new muon beam line obtained from the 800 MeV proton Synchtron named ISIS.</a:t>
            </a:r>
          </a:p>
          <a:p>
            <a:r>
              <a:rPr lang="fr-FR" sz="1000" smtClean="0"/>
              <a:t>But In order to present the most recent results I have first to introduce in more details the  MICE beam line and its instrumentation.</a:t>
            </a:r>
          </a:p>
          <a:p>
            <a:r>
              <a:rPr lang="fr-FR" sz="1000" smtClean="0"/>
              <a:t>30 ’’</a:t>
            </a:r>
          </a:p>
          <a:p>
            <a:endParaRPr lang="fr-FR" sz="1000" smtClean="0"/>
          </a:p>
          <a:p>
            <a:r>
              <a:rPr lang="fr-FR" sz="1000" smtClean="0"/>
              <a:t>13’20’’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xfrm>
            <a:off x="1298575" y="671513"/>
            <a:ext cx="4479925" cy="335915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xfrm>
            <a:off x="708030" y="4253974"/>
            <a:ext cx="5661018" cy="402887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So it’s a bit ironic, but </a:t>
            </a:r>
          </a:p>
          <a:p>
            <a:r>
              <a:rPr lang="en-US" smtClean="0"/>
              <a:t>I don’t have much time left for future.</a:t>
            </a:r>
          </a:p>
          <a:p>
            <a:r>
              <a:rPr lang="en-US" smtClean="0"/>
              <a:t>I just want to tell you that the next step is the installation of the spectrometers.</a:t>
            </a:r>
          </a:p>
          <a:p>
            <a:r>
              <a:rPr lang="en-US" smtClean="0"/>
              <a:t>And we had serious technical problems with the spectrometer solenoid magnets </a:t>
            </a:r>
          </a:p>
          <a:p>
            <a:r>
              <a:rPr lang="en-US" smtClean="0"/>
              <a:t>And unfortunately we could not replace them with permanent magnets at the last minute… </a:t>
            </a:r>
          </a:p>
          <a:p>
            <a:r>
              <a:rPr lang="en-US" smtClean="0"/>
              <a:t>so they had to be partially redesigned after a first failure during the power test.</a:t>
            </a:r>
          </a:p>
          <a:p>
            <a:r>
              <a:rPr lang="en-US" smtClean="0"/>
              <a:t>So the installation had to be postponed to next year but in the meanwhile the scintillating fiber trackers, that should go inside,</a:t>
            </a:r>
          </a:p>
          <a:p>
            <a:r>
              <a:rPr lang="en-US" smtClean="0"/>
              <a:t>Have be completed and tested with cosmic rays (and no magnetic field ) and they meet all the specifications on spatial resolution </a:t>
            </a:r>
          </a:p>
          <a:p>
            <a:r>
              <a:rPr lang="en-US" smtClean="0"/>
              <a:t> so we don’t expect additional problem on that side.</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xfrm>
            <a:off x="1298575" y="671513"/>
            <a:ext cx="4479925" cy="335915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xfrm>
            <a:off x="708030" y="4253974"/>
            <a:ext cx="5661018" cy="402887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So it’s a bit ironic, but </a:t>
            </a:r>
          </a:p>
          <a:p>
            <a:r>
              <a:rPr lang="en-US" smtClean="0"/>
              <a:t>I don’t have much time left for future.</a:t>
            </a:r>
          </a:p>
          <a:p>
            <a:r>
              <a:rPr lang="en-US" smtClean="0"/>
              <a:t>I just want to tell you that the next step is the installation of the spectrometers.</a:t>
            </a:r>
          </a:p>
          <a:p>
            <a:r>
              <a:rPr lang="en-US" smtClean="0"/>
              <a:t>And we had serious technical problems with the spectrometer solenoid magnets </a:t>
            </a:r>
          </a:p>
          <a:p>
            <a:r>
              <a:rPr lang="en-US" smtClean="0"/>
              <a:t>And unfortunately we could not replace them with permanent magnets at the last minute… </a:t>
            </a:r>
          </a:p>
          <a:p>
            <a:r>
              <a:rPr lang="en-US" smtClean="0"/>
              <a:t>so they had to be partially redesigned after a first failure during the power test.</a:t>
            </a:r>
          </a:p>
          <a:p>
            <a:r>
              <a:rPr lang="en-US" smtClean="0"/>
              <a:t>So the installation had to be postponed to next year but in the meanwhile the scintillating fiber trackers, that should go inside,</a:t>
            </a:r>
          </a:p>
          <a:p>
            <a:r>
              <a:rPr lang="en-US" smtClean="0"/>
              <a:t>Have be completed and tested with cosmic rays (and no magnetic field ) and they meet all the specifications on spatial resolution </a:t>
            </a:r>
          </a:p>
          <a:p>
            <a:r>
              <a:rPr lang="en-US" smtClean="0"/>
              <a:t> so we don’t expect additional problem on that side.</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p:nvPr userDrawn="1"/>
        </p:nvSpPr>
        <p:spPr>
          <a:xfrm>
            <a:off x="0" y="0"/>
            <a:ext cx="91440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7"/>
          <p:cNvCxnSpPr/>
          <p:nvPr userDrawn="1"/>
        </p:nvCxnSpPr>
        <p:spPr>
          <a:xfrm>
            <a:off x="304800" y="6384925"/>
            <a:ext cx="845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C:\Documents and Settings\sgeer\My Documents\MAP\MAP-LOGO.png"/>
          <p:cNvPicPr>
            <a:picLocks noChangeAspect="1" noChangeArrowheads="1"/>
          </p:cNvPicPr>
          <p:nvPr userDrawn="1"/>
        </p:nvPicPr>
        <p:blipFill>
          <a:blip r:embed="rId2" cstate="print"/>
          <a:srcRect/>
          <a:stretch>
            <a:fillRect/>
          </a:stretch>
        </p:blipFill>
        <p:spPr bwMode="auto">
          <a:xfrm>
            <a:off x="7848600" y="76200"/>
            <a:ext cx="857250" cy="974725"/>
          </a:xfrm>
          <a:prstGeom prst="rect">
            <a:avLst/>
          </a:prstGeom>
          <a:noFill/>
          <a:ln w="38100">
            <a:solidFill>
              <a:schemeClr val="bg1">
                <a:lumMod val="85000"/>
              </a:schemeClr>
            </a:solidFill>
          </a:ln>
        </p:spPr>
      </p:pic>
      <p:sp>
        <p:nvSpPr>
          <p:cNvPr id="2" name="Title 1"/>
          <p:cNvSpPr>
            <a:spLocks noGrp="1"/>
          </p:cNvSpPr>
          <p:nvPr>
            <p:ph type="ctrTitle"/>
          </p:nvPr>
        </p:nvSpPr>
        <p:spPr>
          <a:xfrm>
            <a:off x="1524000" y="1"/>
            <a:ext cx="6324600" cy="1143000"/>
          </a:xfrm>
        </p:spPr>
        <p:txBody>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2209800"/>
            <a:ext cx="6400800" cy="22860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Char char="•"/>
              <a:tabLst/>
              <a:defRPr sz="2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Date Placeholder 3"/>
          <p:cNvSpPr>
            <a:spLocks noGrp="1"/>
          </p:cNvSpPr>
          <p:nvPr>
            <p:ph type="dt" sz="half" idx="10"/>
          </p:nvPr>
        </p:nvSpPr>
        <p:spPr>
          <a:xfrm>
            <a:off x="457200" y="6416675"/>
            <a:ext cx="2133600" cy="365125"/>
          </a:xfrm>
        </p:spPr>
        <p:txBody>
          <a:bodyPr/>
          <a:lstStyle>
            <a:lvl1pPr>
              <a:defRPr smtClean="0">
                <a:solidFill>
                  <a:schemeClr val="tx1"/>
                </a:solidFill>
              </a:defRPr>
            </a:lvl1pPr>
          </a:lstStyle>
          <a:p>
            <a:pPr>
              <a:defRPr/>
            </a:pPr>
            <a:r>
              <a:rPr lang="en-US" smtClean="0"/>
              <a:t>Vladimir Shiltsev</a:t>
            </a:r>
            <a:endParaRPr lang="en-US" dirty="0"/>
          </a:p>
        </p:txBody>
      </p:sp>
      <p:sp>
        <p:nvSpPr>
          <p:cNvPr id="11" name="Footer Placeholder 4"/>
          <p:cNvSpPr>
            <a:spLocks noGrp="1"/>
          </p:cNvSpPr>
          <p:nvPr>
            <p:ph type="ftr" sz="quarter" idx="11"/>
          </p:nvPr>
        </p:nvSpPr>
        <p:spPr>
          <a:xfrm>
            <a:off x="3124200" y="6416675"/>
            <a:ext cx="3276600" cy="365125"/>
          </a:xfrm>
        </p:spPr>
        <p:txBody>
          <a:bodyPr/>
          <a:lstStyle>
            <a:lvl1pPr>
              <a:defRPr dirty="0"/>
            </a:lvl1pPr>
          </a:lstStyle>
          <a:p>
            <a:pPr>
              <a:defRPr/>
            </a:pPr>
            <a:r>
              <a:rPr lang="en-US" smtClean="0"/>
              <a:t>Fermilab W&amp;C      February 24, 2011</a:t>
            </a:r>
            <a:endParaRPr lang="en-US" dirty="0"/>
          </a:p>
        </p:txBody>
      </p:sp>
      <p:sp>
        <p:nvSpPr>
          <p:cNvPr id="12" name="Slide Number Placeholder 5"/>
          <p:cNvSpPr>
            <a:spLocks noGrp="1"/>
          </p:cNvSpPr>
          <p:nvPr>
            <p:ph type="sldNum" sz="quarter" idx="12"/>
          </p:nvPr>
        </p:nvSpPr>
        <p:spPr>
          <a:xfrm>
            <a:off x="6553200" y="6416675"/>
            <a:ext cx="2133600" cy="365125"/>
          </a:xfrm>
        </p:spPr>
        <p:txBody>
          <a:bodyPr/>
          <a:lstStyle>
            <a:lvl1pPr>
              <a:defRPr smtClean="0">
                <a:solidFill>
                  <a:schemeClr val="tx1"/>
                </a:solidFill>
              </a:defRPr>
            </a:lvl1pPr>
          </a:lstStyle>
          <a:p>
            <a:pPr>
              <a:defRPr/>
            </a:pPr>
            <a:fld id="{6995EC52-1F2E-4189-9CEB-802052E9100C}" type="slidenum">
              <a:rPr lang="en-US"/>
              <a:pPr>
                <a:defRPr/>
              </a:pPr>
              <a:t>‹#›</a:t>
            </a:fld>
            <a:endParaRPr lang="en-US" dirty="0"/>
          </a:p>
        </p:txBody>
      </p:sp>
      <p:pic>
        <p:nvPicPr>
          <p:cNvPr id="13" name="Picture 6" descr="FermilLogo_blue"/>
          <p:cNvPicPr>
            <a:picLocks noChangeAspect="1" noChangeArrowheads="1"/>
          </p:cNvPicPr>
          <p:nvPr userDrawn="1"/>
        </p:nvPicPr>
        <p:blipFill>
          <a:blip r:embed="rId3" cstate="screen"/>
          <a:srcRect/>
          <a:stretch>
            <a:fillRect/>
          </a:stretch>
        </p:blipFill>
        <p:spPr bwMode="auto">
          <a:xfrm>
            <a:off x="152400" y="380999"/>
            <a:ext cx="1295400" cy="234453"/>
          </a:xfrm>
          <a:prstGeom prst="rect">
            <a:avLst/>
          </a:prstGeom>
          <a:noFill/>
          <a:ln w="9525">
            <a:noFill/>
            <a:miter lim="800000"/>
            <a:headEnd/>
            <a:tailEnd/>
          </a:ln>
        </p:spPr>
      </p:pic>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9"/>
          <p:cNvSpPr/>
          <p:nvPr userDrawn="1"/>
        </p:nvSpPr>
        <p:spPr>
          <a:xfrm>
            <a:off x="0" y="0"/>
            <a:ext cx="91440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2" descr="C:\Documents and Settings\sgeer\My Documents\MAP\MAP-LOGO.png"/>
          <p:cNvPicPr>
            <a:picLocks noChangeAspect="1" noChangeArrowheads="1"/>
          </p:cNvPicPr>
          <p:nvPr userDrawn="1"/>
        </p:nvPicPr>
        <p:blipFill>
          <a:blip r:embed="rId2" cstate="print"/>
          <a:srcRect/>
          <a:stretch>
            <a:fillRect/>
          </a:stretch>
        </p:blipFill>
        <p:spPr bwMode="auto">
          <a:xfrm>
            <a:off x="7848600" y="76200"/>
            <a:ext cx="857250" cy="974725"/>
          </a:xfrm>
          <a:prstGeom prst="rect">
            <a:avLst/>
          </a:prstGeom>
          <a:noFill/>
          <a:ln w="38100">
            <a:solidFill>
              <a:schemeClr val="bg1">
                <a:lumMod val="85000"/>
              </a:schemeClr>
            </a:solidFill>
          </a:ln>
        </p:spPr>
      </p:pic>
      <p:cxnSp>
        <p:nvCxnSpPr>
          <p:cNvPr id="6" name="Straight Connector 8"/>
          <p:cNvCxnSpPr/>
          <p:nvPr userDrawn="1"/>
        </p:nvCxnSpPr>
        <p:spPr>
          <a:xfrm>
            <a:off x="304800" y="6384925"/>
            <a:ext cx="845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0" y="0"/>
            <a:ext cx="6324600" cy="1066800"/>
          </a:xfr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2pPr>
              <a:defRPr>
                <a:solidFill>
                  <a:srgbClr val="00B050"/>
                </a:solidFill>
              </a:defRPr>
            </a:lvl2pPr>
            <a:lvl3pPr>
              <a:defRPr>
                <a:solidFill>
                  <a:srgbClr val="0066FF"/>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Date Placeholder 3"/>
          <p:cNvSpPr>
            <a:spLocks noGrp="1"/>
          </p:cNvSpPr>
          <p:nvPr>
            <p:ph type="dt" sz="half" idx="10"/>
          </p:nvPr>
        </p:nvSpPr>
        <p:spPr>
          <a:xfrm>
            <a:off x="457200" y="6416675"/>
            <a:ext cx="2133600" cy="365125"/>
          </a:xfrm>
        </p:spPr>
        <p:txBody>
          <a:bodyPr/>
          <a:lstStyle>
            <a:lvl1pPr>
              <a:defRPr smtClean="0">
                <a:solidFill>
                  <a:schemeClr val="tx1"/>
                </a:solidFill>
              </a:defRPr>
            </a:lvl1pPr>
          </a:lstStyle>
          <a:p>
            <a:pPr>
              <a:defRPr/>
            </a:pPr>
            <a:r>
              <a:rPr lang="en-US" smtClean="0"/>
              <a:t>Vladimir Shiltsev</a:t>
            </a:r>
            <a:endParaRPr lang="en-US" dirty="0"/>
          </a:p>
        </p:txBody>
      </p:sp>
      <p:sp>
        <p:nvSpPr>
          <p:cNvPr id="11" name="Footer Placeholder 4"/>
          <p:cNvSpPr>
            <a:spLocks noGrp="1"/>
          </p:cNvSpPr>
          <p:nvPr>
            <p:ph type="ftr" sz="quarter" idx="11"/>
          </p:nvPr>
        </p:nvSpPr>
        <p:spPr>
          <a:xfrm>
            <a:off x="3124200" y="6416675"/>
            <a:ext cx="3352800" cy="365125"/>
          </a:xfrm>
        </p:spPr>
        <p:txBody>
          <a:bodyPr/>
          <a:lstStyle>
            <a:lvl1pPr>
              <a:defRPr dirty="0"/>
            </a:lvl1pPr>
          </a:lstStyle>
          <a:p>
            <a:pPr>
              <a:defRPr/>
            </a:pPr>
            <a:r>
              <a:rPr lang="en-US" smtClean="0"/>
              <a:t>Fermilab W&amp;C      February 24, 2011</a:t>
            </a:r>
            <a:endParaRPr lang="en-US" dirty="0"/>
          </a:p>
        </p:txBody>
      </p:sp>
      <p:sp>
        <p:nvSpPr>
          <p:cNvPr id="12" name="Slide Number Placeholder 5"/>
          <p:cNvSpPr>
            <a:spLocks noGrp="1"/>
          </p:cNvSpPr>
          <p:nvPr>
            <p:ph type="sldNum" sz="quarter" idx="12"/>
          </p:nvPr>
        </p:nvSpPr>
        <p:spPr>
          <a:xfrm>
            <a:off x="6553200" y="6416675"/>
            <a:ext cx="2133600" cy="365125"/>
          </a:xfrm>
        </p:spPr>
        <p:txBody>
          <a:bodyPr/>
          <a:lstStyle>
            <a:lvl1pPr>
              <a:defRPr smtClean="0">
                <a:solidFill>
                  <a:schemeClr val="tx1"/>
                </a:solidFill>
              </a:defRPr>
            </a:lvl1pPr>
          </a:lstStyle>
          <a:p>
            <a:pPr>
              <a:defRPr/>
            </a:pPr>
            <a:fld id="{636CF26B-2D57-4D69-8A36-791C8D1D5DBF}" type="slidenum">
              <a:rPr lang="en-US"/>
              <a:pPr>
                <a:defRPr/>
              </a:pPr>
              <a:t>‹#›</a:t>
            </a:fld>
            <a:endParaRPr lang="en-US" dirty="0"/>
          </a:p>
        </p:txBody>
      </p:sp>
      <p:pic>
        <p:nvPicPr>
          <p:cNvPr id="13" name="Picture 6" descr="FermilLogo_blue"/>
          <p:cNvPicPr>
            <a:picLocks noChangeAspect="1" noChangeArrowheads="1"/>
          </p:cNvPicPr>
          <p:nvPr userDrawn="1"/>
        </p:nvPicPr>
        <p:blipFill>
          <a:blip r:embed="rId3" cstate="screen"/>
          <a:srcRect/>
          <a:stretch>
            <a:fillRect/>
          </a:stretch>
        </p:blipFill>
        <p:spPr bwMode="auto">
          <a:xfrm>
            <a:off x="152400" y="380999"/>
            <a:ext cx="1295400" cy="234453"/>
          </a:xfrm>
          <a:prstGeom prst="rect">
            <a:avLst/>
          </a:prstGeom>
          <a:noFill/>
          <a:ln w="9525">
            <a:noFill/>
            <a:miter lim="800000"/>
            <a:headEnd/>
            <a:tailEnd/>
          </a:ln>
        </p:spPr>
      </p:pic>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smtClean="0"/>
              <a:t>Vladimir Shiltsev</a:t>
            </a:r>
            <a:endParaRPr lang="en-US" dirty="0"/>
          </a:p>
        </p:txBody>
      </p:sp>
      <p:sp>
        <p:nvSpPr>
          <p:cNvPr id="5" name="Footer Placeholder 4"/>
          <p:cNvSpPr>
            <a:spLocks noGrp="1"/>
          </p:cNvSpPr>
          <p:nvPr>
            <p:ph type="ftr" sz="quarter" idx="3"/>
          </p:nvPr>
        </p:nvSpPr>
        <p:spPr>
          <a:xfrm>
            <a:off x="3124200" y="632460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smtClean="0"/>
              <a:t>Fermilab W&amp;C      February 24, 2011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AD28568-77D4-46A8-8E89-7C9AA39554C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ransition spd="slow">
    <p:circle/>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e_win.jpg"/>
          <p:cNvPicPr>
            <a:picLocks noChangeAspect="1"/>
          </p:cNvPicPr>
          <p:nvPr/>
        </p:nvPicPr>
        <p:blipFill>
          <a:blip r:embed="rId2" cstate="print"/>
          <a:stretch>
            <a:fillRect/>
          </a:stretch>
        </p:blipFill>
        <p:spPr>
          <a:xfrm>
            <a:off x="1423854" y="1295400"/>
            <a:ext cx="5773773" cy="4953000"/>
          </a:xfrm>
          <a:prstGeom prst="rect">
            <a:avLst/>
          </a:prstGeom>
        </p:spPr>
      </p:pic>
      <p:sp>
        <p:nvSpPr>
          <p:cNvPr id="2" name="Title 1"/>
          <p:cNvSpPr>
            <a:spLocks noGrp="1"/>
          </p:cNvSpPr>
          <p:nvPr>
            <p:ph type="ctrTitle"/>
          </p:nvPr>
        </p:nvSpPr>
        <p:spPr/>
        <p:txBody>
          <a:bodyPr>
            <a:normAutofit/>
          </a:bodyPr>
          <a:lstStyle/>
          <a:p>
            <a:r>
              <a:rPr lang="en-US" sz="2800" dirty="0"/>
              <a:t>Muon Collider R&amp;D: Status and Opportunities to Participate</a:t>
            </a:r>
          </a:p>
        </p:txBody>
      </p:sp>
      <p:sp>
        <p:nvSpPr>
          <p:cNvPr id="10" name="Subtitle 2"/>
          <p:cNvSpPr>
            <a:spLocks noGrp="1"/>
          </p:cNvSpPr>
          <p:nvPr>
            <p:ph type="subTitle" idx="1"/>
          </p:nvPr>
        </p:nvSpPr>
        <p:spPr>
          <a:xfrm>
            <a:off x="2405740" y="2705100"/>
            <a:ext cx="3537860" cy="2476500"/>
          </a:xfrm>
        </p:spPr>
        <p:txBody>
          <a:bodyPr/>
          <a:lstStyle/>
          <a:p>
            <a:pPr algn="ctr">
              <a:buNone/>
            </a:pPr>
            <a:r>
              <a:rPr lang="en-US" sz="3600" dirty="0" err="1" smtClean="0">
                <a:solidFill>
                  <a:schemeClr val="bg1"/>
                </a:solidFill>
              </a:rPr>
              <a:t>MuCool</a:t>
            </a:r>
            <a:endParaRPr lang="en-US" sz="3600" dirty="0" smtClean="0">
              <a:solidFill>
                <a:schemeClr val="bg1"/>
              </a:solidFill>
            </a:endParaRPr>
          </a:p>
          <a:p>
            <a:pPr algn="ctr">
              <a:buNone/>
            </a:pPr>
            <a:r>
              <a:rPr lang="en-US" sz="3600" dirty="0" smtClean="0">
                <a:solidFill>
                  <a:schemeClr val="bg1"/>
                </a:solidFill>
              </a:rPr>
              <a:t>MICE</a:t>
            </a:r>
          </a:p>
          <a:p>
            <a:pPr algn="ctr">
              <a:buNone/>
            </a:pPr>
            <a:r>
              <a:rPr lang="en-US" sz="3600" dirty="0" smtClean="0">
                <a:solidFill>
                  <a:schemeClr val="bg1"/>
                </a:solidFill>
              </a:rPr>
              <a:t>6DICE</a:t>
            </a:r>
          </a:p>
          <a:p>
            <a:pPr algn="ctr">
              <a:buNone/>
            </a:pPr>
            <a:r>
              <a:rPr lang="en-US" sz="3600" dirty="0" smtClean="0">
                <a:solidFill>
                  <a:schemeClr val="bg1"/>
                </a:solidFill>
              </a:rPr>
              <a:t>&amp; Hardware</a:t>
            </a:r>
            <a:endParaRPr lang="en-US" sz="3600" dirty="0">
              <a:solidFill>
                <a:schemeClr val="bg1"/>
              </a:solidFill>
            </a:endParaRPr>
          </a:p>
        </p:txBody>
      </p:sp>
      <p:sp>
        <p:nvSpPr>
          <p:cNvPr id="5" name="Title 1"/>
          <p:cNvSpPr txBox="1">
            <a:spLocks/>
          </p:cNvSpPr>
          <p:nvPr/>
        </p:nvSpPr>
        <p:spPr bwMode="auto">
          <a:xfrm>
            <a:off x="1143000" y="6324600"/>
            <a:ext cx="6324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Vladimir </a:t>
            </a:r>
            <a:r>
              <a:rPr kumimoji="0" lang="en-US" sz="2800" b="0" i="0" u="none" strike="noStrike" kern="1200" cap="none" spc="0" normalizeH="0" baseline="0" noProof="0" dirty="0" err="1" smtClean="0">
                <a:ln>
                  <a:noFill/>
                </a:ln>
                <a:solidFill>
                  <a:schemeClr val="tx1"/>
                </a:solidFill>
                <a:effectLst/>
                <a:uLnTx/>
                <a:uFillTx/>
                <a:latin typeface="+mj-lt"/>
                <a:ea typeface="+mj-ea"/>
                <a:cs typeface="+mj-cs"/>
              </a:rPr>
              <a:t>Shiltsev</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 with</a:t>
            </a:r>
            <a:r>
              <a:rPr kumimoji="0" lang="en-US" sz="2800" b="0" i="0" u="none" strike="noStrike" kern="1200" cap="none" spc="0" normalizeH="0" noProof="0" dirty="0" smtClean="0">
                <a:ln>
                  <a:noFill/>
                </a:ln>
                <a:solidFill>
                  <a:schemeClr val="tx1"/>
                </a:solidFill>
                <a:effectLst/>
                <a:uLnTx/>
                <a:uFillTx/>
                <a:latin typeface="+mj-lt"/>
                <a:ea typeface="+mj-ea"/>
                <a:cs typeface="+mj-cs"/>
              </a:rPr>
              <a:t> input from</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 Alan </a:t>
            </a:r>
            <a:r>
              <a:rPr kumimoji="0" lang="en-US" sz="2800" b="0" i="0" u="none" strike="noStrike" kern="1200" cap="none" spc="0" normalizeH="0" baseline="0" noProof="0" dirty="0" err="1" smtClean="0">
                <a:ln>
                  <a:noFill/>
                </a:ln>
                <a:solidFill>
                  <a:schemeClr val="tx1"/>
                </a:solidFill>
                <a:effectLst/>
                <a:uLnTx/>
                <a:uFillTx/>
                <a:latin typeface="+mj-lt"/>
                <a:ea typeface="+mj-ea"/>
                <a:cs typeface="+mj-cs"/>
              </a:rPr>
              <a:t>Bross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477000" cy="1066800"/>
          </a:xfrm>
        </p:spPr>
        <p:txBody>
          <a:bodyPr/>
          <a:lstStyle/>
          <a:p>
            <a:r>
              <a:rPr lang="en-US" dirty="0" smtClean="0"/>
              <a:t>Normal Conducting RF</a:t>
            </a:r>
            <a:br>
              <a:rPr lang="en-US" dirty="0" smtClean="0"/>
            </a:br>
            <a:r>
              <a:rPr lang="en-US" sz="2800" i="1" dirty="0" smtClean="0"/>
              <a:t>R&amp;D Issues for MuCool</a:t>
            </a:r>
            <a:endParaRPr lang="en-US" sz="2800" i="1" dirty="0"/>
          </a:p>
        </p:txBody>
      </p:sp>
      <p:sp>
        <p:nvSpPr>
          <p:cNvPr id="3" name="Content Placeholder 2"/>
          <p:cNvSpPr>
            <a:spLocks noGrp="1"/>
          </p:cNvSpPr>
          <p:nvPr>
            <p:ph idx="1"/>
          </p:nvPr>
        </p:nvSpPr>
        <p:spPr>
          <a:xfrm>
            <a:off x="152400" y="1524000"/>
            <a:ext cx="8839200" cy="3886200"/>
          </a:xfrm>
        </p:spPr>
        <p:txBody>
          <a:bodyPr>
            <a:normAutofit/>
          </a:bodyPr>
          <a:lstStyle/>
          <a:p>
            <a:r>
              <a:rPr lang="en-US" dirty="0" smtClean="0"/>
              <a:t>Muon bunching, phase rotation and cooling requires Normal Conducting RF (NCRF) that can operate at “high” gradient within a magnetic field strength of up to approximately 6T</a:t>
            </a:r>
          </a:p>
          <a:p>
            <a:pPr lvl="1"/>
            <a:r>
              <a:rPr lang="en-US" dirty="0" smtClean="0">
                <a:solidFill>
                  <a:srgbClr val="0000CC"/>
                </a:solidFill>
              </a:rPr>
              <a:t>Required gradients (15-18MV/m) easily obtainable in absence of magnetic field</a:t>
            </a:r>
          </a:p>
          <a:p>
            <a:pPr lvl="2"/>
            <a:r>
              <a:rPr lang="en-US" dirty="0" smtClean="0"/>
              <a:t>And since we are primarily considering pillbox structures, 15-18MV/m is also the max surface gradient</a:t>
            </a:r>
            <a:endParaRPr lang="en-US" dirty="0"/>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10</a:t>
            </a:fld>
            <a:endParaRPr lang="en-US" dirty="0"/>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“Our” </a:t>
            </a:r>
            <a:r>
              <a:rPr lang="en-US" dirty="0" smtClean="0"/>
              <a:t>RF </a:t>
            </a:r>
            <a:r>
              <a:rPr lang="en-US" i="1" dirty="0" smtClean="0">
                <a:solidFill>
                  <a:srgbClr val="FF0000"/>
                </a:solidFill>
              </a:rPr>
              <a:t>Challenge</a:t>
            </a:r>
            <a:endParaRPr lang="en-US" i="1" dirty="0">
              <a:solidFill>
                <a:srgbClr val="FF0000"/>
              </a:solidFill>
            </a:endParaRPr>
          </a:p>
        </p:txBody>
      </p:sp>
      <p:sp>
        <p:nvSpPr>
          <p:cNvPr id="3" name="Content Placeholder 2"/>
          <p:cNvSpPr>
            <a:spLocks noGrp="1"/>
          </p:cNvSpPr>
          <p:nvPr>
            <p:ph idx="1"/>
          </p:nvPr>
        </p:nvSpPr>
        <p:spPr>
          <a:xfrm>
            <a:off x="457200" y="1371600"/>
            <a:ext cx="8229600" cy="1143000"/>
          </a:xfrm>
        </p:spPr>
        <p:txBody>
          <a:bodyPr/>
          <a:lstStyle/>
          <a:p>
            <a:r>
              <a:rPr lang="en-US" dirty="0" smtClean="0"/>
              <a:t>Significant degradation in maximum stable operating gradient with applied B field</a:t>
            </a:r>
            <a:endParaRPr lang="en-US" dirty="0"/>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11</a:t>
            </a:fld>
            <a:endParaRPr lang="en-US" dirty="0"/>
          </a:p>
        </p:txBody>
      </p:sp>
      <p:pic>
        <p:nvPicPr>
          <p:cNvPr id="7" name="Picture 6" descr="SOLvgradient.jpg"/>
          <p:cNvPicPr/>
          <p:nvPr/>
        </p:nvPicPr>
        <p:blipFill>
          <a:blip r:embed="rId2" cstate="print"/>
          <a:stretch>
            <a:fillRect/>
          </a:stretch>
        </p:blipFill>
        <p:spPr>
          <a:xfrm>
            <a:off x="152400" y="2743200"/>
            <a:ext cx="4419600" cy="3149928"/>
          </a:xfrm>
          <a:prstGeom prst="rect">
            <a:avLst/>
          </a:prstGeom>
        </p:spPr>
      </p:pic>
      <p:pic>
        <p:nvPicPr>
          <p:cNvPr id="9" name="Picture 8" descr="805_curwin"/>
          <p:cNvPicPr>
            <a:picLocks noChangeAspect="1" noChangeArrowheads="1"/>
          </p:cNvPicPr>
          <p:nvPr/>
        </p:nvPicPr>
        <p:blipFill>
          <a:blip r:embed="rId3" cstate="print"/>
          <a:srcRect/>
          <a:stretch>
            <a:fillRect/>
          </a:stretch>
        </p:blipFill>
        <p:spPr bwMode="auto">
          <a:xfrm>
            <a:off x="7391400" y="4114800"/>
            <a:ext cx="1600200" cy="2133600"/>
          </a:xfrm>
          <a:prstGeom prst="rect">
            <a:avLst/>
          </a:prstGeom>
          <a:noFill/>
        </p:spPr>
      </p:pic>
      <p:pic>
        <p:nvPicPr>
          <p:cNvPr id="10" name="Picture 5" descr="805_refurb.jpg"/>
          <p:cNvPicPr>
            <a:picLocks noChangeAspect="1"/>
          </p:cNvPicPr>
          <p:nvPr/>
        </p:nvPicPr>
        <p:blipFill>
          <a:blip r:embed="rId4" cstate="print"/>
          <a:srcRect/>
          <a:stretch>
            <a:fillRect/>
          </a:stretch>
        </p:blipFill>
        <p:spPr bwMode="auto">
          <a:xfrm>
            <a:off x="4648200" y="4134189"/>
            <a:ext cx="2514600" cy="1885361"/>
          </a:xfrm>
          <a:prstGeom prst="rect">
            <a:avLst/>
          </a:prstGeom>
          <a:noFill/>
          <a:ln w="9525">
            <a:noFill/>
            <a:miter lim="800000"/>
            <a:headEnd/>
            <a:tailEnd/>
          </a:ln>
        </p:spPr>
      </p:pic>
      <p:sp>
        <p:nvSpPr>
          <p:cNvPr id="11" name="Content Placeholder 2"/>
          <p:cNvSpPr txBox="1">
            <a:spLocks/>
          </p:cNvSpPr>
          <p:nvPr/>
        </p:nvSpPr>
        <p:spPr bwMode="auto">
          <a:xfrm>
            <a:off x="5105400" y="2362200"/>
            <a:ext cx="3733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55000" lnSpcReduction="20000"/>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805 MHz RF Pillbox data</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Curved Be windows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E parallel B</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Electron current/arcs focused by B</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Degradation also observed with 201 MHz cavity</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Qualitatively, quite different</a:t>
            </a:r>
            <a:endParaRPr kumimoji="0" lang="en-US" sz="28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Breakdowns</a:t>
            </a:r>
            <a:endParaRPr lang="en-US" dirty="0"/>
          </a:p>
        </p:txBody>
      </p:sp>
      <p:sp>
        <p:nvSpPr>
          <p:cNvPr id="3" name="Content Placeholder 2"/>
          <p:cNvSpPr>
            <a:spLocks noGrp="1"/>
          </p:cNvSpPr>
          <p:nvPr>
            <p:ph idx="1"/>
          </p:nvPr>
        </p:nvSpPr>
        <p:spPr/>
        <p:txBody>
          <a:bodyPr>
            <a:normAutofit/>
          </a:bodyPr>
          <a:lstStyle/>
          <a:p>
            <a:r>
              <a:rPr lang="en-US" dirty="0" smtClean="0"/>
              <a:t>Are not all equal</a:t>
            </a:r>
          </a:p>
          <a:p>
            <a:pPr lvl="1"/>
            <a:r>
              <a:rPr lang="en-US" dirty="0" smtClean="0"/>
              <a:t>NCRF conditioning (B=0), process allows for higher gradient operation </a:t>
            </a:r>
            <a:r>
              <a:rPr lang="en-US" i="1" dirty="0" smtClean="0">
                <a:solidFill>
                  <a:srgbClr val="0000FF"/>
                </a:solidFill>
              </a:rPr>
              <a:t>(“conditioning”)</a:t>
            </a:r>
          </a:p>
          <a:p>
            <a:pPr lvl="2"/>
            <a:r>
              <a:rPr lang="en-US" i="1" dirty="0" smtClean="0">
                <a:solidFill>
                  <a:srgbClr val="0000FF"/>
                </a:solidFill>
              </a:rPr>
              <a:t>Both our 805 MHz and 201 MHz test cavities followed the conventional wisdom here</a:t>
            </a:r>
          </a:p>
          <a:p>
            <a:pPr lvl="1"/>
            <a:r>
              <a:rPr lang="en-US" dirty="0" smtClean="0"/>
              <a:t>NCRF (B </a:t>
            </a:r>
            <a:r>
              <a:rPr lang="en-US" dirty="0" smtClean="0">
                <a:latin typeface="Symbol"/>
              </a:rPr>
              <a:t>¹</a:t>
            </a:r>
            <a:r>
              <a:rPr lang="en-US" sz="1400" dirty="0" smtClean="0">
                <a:latin typeface="MS Shell Dlg 2"/>
              </a:rPr>
              <a:t> </a:t>
            </a:r>
            <a:r>
              <a:rPr lang="en-US" dirty="0" smtClean="0"/>
              <a:t>0), process can cause damage and require re-conditioning at lower gradient in order to reach the same gradient attainable before breakdown</a:t>
            </a:r>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12</a:t>
            </a:fld>
            <a:endParaRPr lang="en-US" dirty="0"/>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MAP/MuCool NCRF Program</a:t>
            </a:r>
            <a:br>
              <a:rPr lang="en-US" dirty="0" smtClean="0"/>
            </a:br>
            <a:r>
              <a:rPr lang="en-US" sz="3600" i="1" dirty="0" smtClean="0"/>
              <a:t>R&amp;D Strategy</a:t>
            </a:r>
            <a:endParaRPr lang="en-US" sz="3600" i="1" dirty="0"/>
          </a:p>
        </p:txBody>
      </p:sp>
      <p:sp>
        <p:nvSpPr>
          <p:cNvPr id="3" name="Content Placeholder 2"/>
          <p:cNvSpPr>
            <a:spLocks noGrp="1"/>
          </p:cNvSpPr>
          <p:nvPr>
            <p:ph idx="1"/>
          </p:nvPr>
        </p:nvSpPr>
        <p:spPr>
          <a:xfrm>
            <a:off x="76200" y="1143000"/>
            <a:ext cx="9067800" cy="5334000"/>
          </a:xfrm>
        </p:spPr>
        <p:txBody>
          <a:bodyPr>
            <a:normAutofit lnSpcReduction="10000"/>
          </a:bodyPr>
          <a:lstStyle/>
          <a:p>
            <a:pPr>
              <a:buFont typeface="Wingdings" pitchFamily="2" charset="2"/>
              <a:buChar char="Ø"/>
              <a:defRPr/>
            </a:pPr>
            <a:r>
              <a:rPr lang="en-US" sz="2800" dirty="0" smtClean="0"/>
              <a:t> </a:t>
            </a:r>
            <a:r>
              <a:rPr lang="en-US" sz="2800" i="1" dirty="0" smtClean="0"/>
              <a:t>Technology Assessment (continuation of existing multi-pronged program &amp; </a:t>
            </a:r>
            <a:r>
              <a:rPr lang="en-US" sz="2800" i="1" dirty="0" smtClean="0">
                <a:solidFill>
                  <a:srgbClr val="3333FF"/>
                </a:solidFill>
              </a:rPr>
              <a:t>explore new ideas</a:t>
            </a:r>
            <a:r>
              <a:rPr lang="en-US" sz="2800" i="1" dirty="0" smtClean="0"/>
              <a:t>)</a:t>
            </a:r>
          </a:p>
          <a:p>
            <a:pPr lvl="1">
              <a:defRPr/>
            </a:pPr>
            <a:r>
              <a:rPr lang="en-US" sz="2400" dirty="0" smtClean="0">
                <a:solidFill>
                  <a:srgbClr val="0000FF"/>
                </a:solidFill>
              </a:rPr>
              <a:t>Surface Processing </a:t>
            </a:r>
            <a:r>
              <a:rPr lang="en-US" dirty="0" smtClean="0"/>
              <a:t>	</a:t>
            </a:r>
          </a:p>
          <a:p>
            <a:pPr lvl="2">
              <a:defRPr/>
            </a:pPr>
            <a:r>
              <a:rPr lang="en-US" sz="2000" dirty="0" smtClean="0">
                <a:solidFill>
                  <a:srgbClr val="00B050"/>
                </a:solidFill>
              </a:rPr>
              <a:t>Reduce (eliminate?) surface field enhancements</a:t>
            </a:r>
          </a:p>
          <a:p>
            <a:pPr lvl="3">
              <a:defRPr/>
            </a:pPr>
            <a:r>
              <a:rPr lang="en-US" sz="1800" dirty="0" smtClean="0"/>
              <a:t>SCRF processing techniques</a:t>
            </a:r>
          </a:p>
          <a:p>
            <a:pPr lvl="4">
              <a:defRPr/>
            </a:pPr>
            <a:r>
              <a:rPr lang="en-US" sz="1800" dirty="0" smtClean="0"/>
              <a:t>Electro-polishing  (smooth by removing) + HP H</a:t>
            </a:r>
            <a:r>
              <a:rPr lang="en-US" sz="1800" baseline="-25000" dirty="0" smtClean="0"/>
              <a:t>2</a:t>
            </a:r>
            <a:r>
              <a:rPr lang="en-US" sz="1800" dirty="0" smtClean="0"/>
              <a:t>O rinse</a:t>
            </a:r>
          </a:p>
          <a:p>
            <a:pPr lvl="3">
              <a:defRPr/>
            </a:pPr>
            <a:r>
              <a:rPr lang="en-US" sz="1800" dirty="0" smtClean="0"/>
              <a:t>More advanced techniques (Atomic-Layer-Deposition (ALD))</a:t>
            </a:r>
          </a:p>
          <a:p>
            <a:pPr lvl="4">
              <a:defRPr/>
            </a:pPr>
            <a:r>
              <a:rPr lang="en-US" sz="1800" dirty="0" smtClean="0"/>
              <a:t>Smooth by adding to surface (conformal coating @ molecular level)</a:t>
            </a:r>
          </a:p>
          <a:p>
            <a:pPr lvl="1">
              <a:defRPr/>
            </a:pPr>
            <a:r>
              <a:rPr lang="en-US" sz="2400" dirty="0" smtClean="0">
                <a:solidFill>
                  <a:srgbClr val="0000FF"/>
                </a:solidFill>
              </a:rPr>
              <a:t>Materials studies</a:t>
            </a:r>
            <a:r>
              <a:rPr lang="en-US" sz="2400" dirty="0" smtClean="0"/>
              <a:t>: Use base materials that are more robust to the focusing effects of the magnetic field</a:t>
            </a:r>
            <a:endParaRPr lang="en-US" sz="2600" dirty="0" smtClean="0"/>
          </a:p>
          <a:p>
            <a:pPr lvl="2">
              <a:defRPr/>
            </a:pPr>
            <a:r>
              <a:rPr lang="en-US" sz="2000" dirty="0" smtClean="0">
                <a:solidFill>
                  <a:srgbClr val="FF0000"/>
                </a:solidFill>
              </a:rPr>
              <a:t>Cavity bodies made from Be or possibly Mo</a:t>
            </a:r>
          </a:p>
          <a:p>
            <a:pPr lvl="1">
              <a:defRPr/>
            </a:pPr>
            <a:r>
              <a:rPr lang="en-US" sz="2400" dirty="0" smtClean="0">
                <a:solidFill>
                  <a:srgbClr val="0000FF"/>
                </a:solidFill>
              </a:rPr>
              <a:t>Magnetic Insulation</a:t>
            </a:r>
          </a:p>
          <a:p>
            <a:pPr lvl="2">
              <a:defRPr/>
            </a:pPr>
            <a:r>
              <a:rPr lang="en-US" sz="2000" dirty="0" smtClean="0">
                <a:solidFill>
                  <a:srgbClr val="FF0000"/>
                </a:solidFill>
              </a:rPr>
              <a:t>Inhibit  focusing due to applied B</a:t>
            </a:r>
          </a:p>
          <a:p>
            <a:pPr lvl="1">
              <a:defRPr/>
            </a:pPr>
            <a:r>
              <a:rPr lang="en-US" sz="2400" dirty="0" smtClean="0">
                <a:solidFill>
                  <a:srgbClr val="0000FF"/>
                </a:solidFill>
              </a:rPr>
              <a:t>High-Pressure Gas-filled (H</a:t>
            </a:r>
            <a:r>
              <a:rPr lang="en-US" sz="2400" baseline="-25000" dirty="0" smtClean="0">
                <a:solidFill>
                  <a:srgbClr val="0000FF"/>
                </a:solidFill>
              </a:rPr>
              <a:t>2</a:t>
            </a:r>
            <a:r>
              <a:rPr lang="en-US" sz="2400" dirty="0" smtClean="0">
                <a:solidFill>
                  <a:srgbClr val="0000FF"/>
                </a:solidFill>
              </a:rPr>
              <a:t>) cavities</a:t>
            </a:r>
            <a:endParaRPr lang="en-US" sz="2000" dirty="0" smtClean="0">
              <a:solidFill>
                <a:srgbClr val="0000FF"/>
              </a:solidFill>
            </a:endParaRPr>
          </a:p>
          <a:p>
            <a:pPr lvl="2">
              <a:defRPr/>
            </a:pPr>
            <a:endParaRPr lang="en-US" sz="2200" dirty="0" smtClean="0"/>
          </a:p>
          <a:p>
            <a:endParaRPr lang="en-US" dirty="0"/>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13</a:t>
            </a:fld>
            <a:endParaRPr lang="en-US" dirty="0"/>
          </a:p>
        </p:txBody>
      </p:sp>
      <p:sp>
        <p:nvSpPr>
          <p:cNvPr id="8" name="Rectangle 7"/>
          <p:cNvSpPr/>
          <p:nvPr/>
        </p:nvSpPr>
        <p:spPr>
          <a:xfrm>
            <a:off x="251389" y="2057400"/>
            <a:ext cx="8686800" cy="3733800"/>
          </a:xfrm>
          <a:prstGeom prst="rect">
            <a:avLst/>
          </a:prstGeom>
          <a:solidFill>
            <a:srgbClr val="00B0F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620000" y="3124200"/>
            <a:ext cx="1013932" cy="369332"/>
          </a:xfrm>
          <a:prstGeom prst="rect">
            <a:avLst/>
          </a:prstGeom>
          <a:solidFill>
            <a:srgbClr val="FFFF66"/>
          </a:solidFill>
        </p:spPr>
        <p:txBody>
          <a:bodyPr wrap="none" rtlCol="0">
            <a:spAutoFit/>
          </a:bodyPr>
          <a:lstStyle/>
          <a:p>
            <a:r>
              <a:rPr lang="en-US" dirty="0" smtClean="0"/>
              <a:t>Vacuum</a:t>
            </a:r>
            <a:endParaRPr lang="en-US" dirty="0"/>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MuCool Test Area (MTA)</a:t>
            </a:r>
            <a:endParaRPr lang="en-US" dirty="0"/>
          </a:p>
        </p:txBody>
      </p:sp>
      <p:sp>
        <p:nvSpPr>
          <p:cNvPr id="3" name="Content Placeholder 2"/>
          <p:cNvSpPr>
            <a:spLocks noGrp="1"/>
          </p:cNvSpPr>
          <p:nvPr>
            <p:ph idx="1"/>
          </p:nvPr>
        </p:nvSpPr>
        <p:spPr>
          <a:xfrm>
            <a:off x="0" y="1371600"/>
            <a:ext cx="4419600" cy="4876800"/>
          </a:xfrm>
        </p:spPr>
        <p:txBody>
          <a:bodyPr>
            <a:normAutofit fontScale="92500" lnSpcReduction="10000"/>
          </a:bodyPr>
          <a:lstStyle/>
          <a:p>
            <a:r>
              <a:rPr lang="en-US" dirty="0" smtClean="0"/>
              <a:t>MuCool Test Area (MTA)</a:t>
            </a:r>
          </a:p>
          <a:p>
            <a:pPr lvl="1"/>
            <a:r>
              <a:rPr lang="en-US" dirty="0" smtClean="0"/>
              <a:t>RF power </a:t>
            </a:r>
          </a:p>
          <a:p>
            <a:pPr lvl="2"/>
            <a:r>
              <a:rPr lang="en-US" dirty="0" smtClean="0"/>
              <a:t>201 MHz (5MW)</a:t>
            </a:r>
          </a:p>
          <a:p>
            <a:pPr lvl="2"/>
            <a:r>
              <a:rPr lang="en-US" dirty="0" smtClean="0"/>
              <a:t>805 MHz (12 MW)</a:t>
            </a:r>
          </a:p>
          <a:p>
            <a:pPr lvl="1"/>
            <a:r>
              <a:rPr lang="en-US" dirty="0" smtClean="0"/>
              <a:t>Class 100 clean room</a:t>
            </a:r>
          </a:p>
          <a:p>
            <a:pPr lvl="1"/>
            <a:r>
              <a:rPr lang="en-US" dirty="0" smtClean="0"/>
              <a:t>4T SC solenoid</a:t>
            </a:r>
          </a:p>
          <a:p>
            <a:pPr lvl="2"/>
            <a:r>
              <a:rPr lang="en-US" dirty="0" smtClean="0"/>
              <a:t>250W LHe cryo-plant</a:t>
            </a:r>
          </a:p>
          <a:p>
            <a:pPr lvl="1"/>
            <a:r>
              <a:rPr lang="en-US" dirty="0" smtClean="0"/>
              <a:t>Instrumentation</a:t>
            </a:r>
          </a:p>
          <a:p>
            <a:pPr lvl="2"/>
            <a:r>
              <a:rPr lang="en-US" dirty="0" smtClean="0"/>
              <a:t>Ion counters, scintillation counters, optical signal, spectrophotometer</a:t>
            </a:r>
          </a:p>
          <a:p>
            <a:pPr lvl="1"/>
            <a:r>
              <a:rPr lang="en-US" dirty="0" smtClean="0"/>
              <a:t>400 MeV p beam line</a:t>
            </a:r>
            <a:endParaRPr lang="en-US" dirty="0"/>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14</a:t>
            </a:fld>
            <a:endParaRPr lang="en-US" dirty="0"/>
          </a:p>
        </p:txBody>
      </p:sp>
      <p:pic>
        <p:nvPicPr>
          <p:cNvPr id="8" name="Picture 7" descr="MTA.jpg"/>
          <p:cNvPicPr>
            <a:picLocks noChangeAspect="1"/>
          </p:cNvPicPr>
          <p:nvPr/>
        </p:nvPicPr>
        <p:blipFill>
          <a:blip r:embed="rId2" cstate="print"/>
          <a:stretch>
            <a:fillRect/>
          </a:stretch>
        </p:blipFill>
        <p:spPr>
          <a:xfrm>
            <a:off x="4191000" y="2057400"/>
            <a:ext cx="4838700" cy="3225800"/>
          </a:xfrm>
          <a:prstGeom prst="rect">
            <a:avLst/>
          </a:prstGeom>
        </p:spPr>
      </p:pic>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u_lines.jpg"/>
          <p:cNvPicPr>
            <a:picLocks noGrp="1" noChangeAspect="1"/>
          </p:cNvPicPr>
          <p:nvPr>
            <p:ph idx="1"/>
          </p:nvPr>
        </p:nvPicPr>
        <p:blipFill>
          <a:blip r:embed="rId2" cstate="print"/>
          <a:stretch>
            <a:fillRect/>
          </a:stretch>
        </p:blipFill>
        <p:spPr>
          <a:xfrm>
            <a:off x="3970743" y="1584200"/>
            <a:ext cx="5173257" cy="3842000"/>
          </a:xfrm>
        </p:spPr>
      </p:pic>
      <p:sp>
        <p:nvSpPr>
          <p:cNvPr id="2" name="Title 1"/>
          <p:cNvSpPr>
            <a:spLocks noGrp="1"/>
          </p:cNvSpPr>
          <p:nvPr>
            <p:ph type="title"/>
          </p:nvPr>
        </p:nvSpPr>
        <p:spPr/>
        <p:txBody>
          <a:bodyPr/>
          <a:lstStyle/>
          <a:p>
            <a:r>
              <a:rPr lang="en-US" dirty="0" smtClean="0"/>
              <a:t>MTA Instrumentation</a:t>
            </a:r>
            <a:endParaRPr lang="en-US" dirty="0"/>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15</a:t>
            </a:fld>
            <a:endParaRPr lang="en-US" dirty="0"/>
          </a:p>
        </p:txBody>
      </p:sp>
      <p:pic>
        <p:nvPicPr>
          <p:cNvPr id="8" name="Picture 7" descr="MTA_scope.jpg"/>
          <p:cNvPicPr>
            <a:picLocks noChangeAspect="1"/>
          </p:cNvPicPr>
          <p:nvPr/>
        </p:nvPicPr>
        <p:blipFill>
          <a:blip r:embed="rId3" cstate="print"/>
          <a:stretch>
            <a:fillRect/>
          </a:stretch>
        </p:blipFill>
        <p:spPr>
          <a:xfrm>
            <a:off x="152400" y="3657600"/>
            <a:ext cx="3479800" cy="2609850"/>
          </a:xfrm>
          <a:prstGeom prst="rect">
            <a:avLst/>
          </a:prstGeom>
        </p:spPr>
      </p:pic>
      <p:pic>
        <p:nvPicPr>
          <p:cNvPr id="9" name="Picture 8" descr="MTA_counters.jpg"/>
          <p:cNvPicPr>
            <a:picLocks noChangeAspect="1"/>
          </p:cNvPicPr>
          <p:nvPr/>
        </p:nvPicPr>
        <p:blipFill>
          <a:blip r:embed="rId4" cstate="print"/>
          <a:stretch>
            <a:fillRect/>
          </a:stretch>
        </p:blipFill>
        <p:spPr>
          <a:xfrm>
            <a:off x="292100" y="1371600"/>
            <a:ext cx="3200400" cy="2133600"/>
          </a:xfrm>
          <a:prstGeom prst="rect">
            <a:avLst/>
          </a:prstGeom>
        </p:spPr>
      </p:pic>
      <p:sp>
        <p:nvSpPr>
          <p:cNvPr id="10" name="TextBox 9"/>
          <p:cNvSpPr txBox="1"/>
          <p:nvPr/>
        </p:nvSpPr>
        <p:spPr>
          <a:xfrm>
            <a:off x="1066800" y="1600200"/>
            <a:ext cx="910827" cy="307777"/>
          </a:xfrm>
          <a:prstGeom prst="rect">
            <a:avLst/>
          </a:prstGeom>
          <a:solidFill>
            <a:schemeClr val="bg1"/>
          </a:solidFill>
        </p:spPr>
        <p:txBody>
          <a:bodyPr wrap="none" rtlCol="0">
            <a:spAutoFit/>
          </a:bodyPr>
          <a:lstStyle/>
          <a:p>
            <a:r>
              <a:rPr lang="en-US" sz="1400" dirty="0" smtClean="0"/>
              <a:t>Counters</a:t>
            </a:r>
            <a:endParaRPr lang="en-US" sz="1400" dirty="0"/>
          </a:p>
        </p:txBody>
      </p:sp>
      <p:sp>
        <p:nvSpPr>
          <p:cNvPr id="11" name="TextBox 10"/>
          <p:cNvSpPr txBox="1"/>
          <p:nvPr/>
        </p:nvSpPr>
        <p:spPr>
          <a:xfrm>
            <a:off x="5334000" y="1243687"/>
            <a:ext cx="2339102" cy="369332"/>
          </a:xfrm>
          <a:prstGeom prst="rect">
            <a:avLst/>
          </a:prstGeom>
          <a:noFill/>
        </p:spPr>
        <p:txBody>
          <a:bodyPr wrap="none" rtlCol="0" anchor="ctr">
            <a:spAutoFit/>
          </a:bodyPr>
          <a:lstStyle/>
          <a:p>
            <a:r>
              <a:rPr lang="en-US" b="1" dirty="0" smtClean="0"/>
              <a:t>Optical Diagnostics</a:t>
            </a:r>
            <a:endParaRPr lang="en-US" b="1" dirty="0"/>
          </a:p>
        </p:txBody>
      </p:sp>
      <p:sp>
        <p:nvSpPr>
          <p:cNvPr id="12" name="TextBox 11"/>
          <p:cNvSpPr txBox="1"/>
          <p:nvPr/>
        </p:nvSpPr>
        <p:spPr>
          <a:xfrm>
            <a:off x="1676400" y="6019800"/>
            <a:ext cx="574196" cy="307777"/>
          </a:xfrm>
          <a:prstGeom prst="rect">
            <a:avLst/>
          </a:prstGeom>
          <a:solidFill>
            <a:schemeClr val="bg1"/>
          </a:solidFill>
        </p:spPr>
        <p:txBody>
          <a:bodyPr wrap="none" rtlCol="0">
            <a:spAutoFit/>
          </a:bodyPr>
          <a:lstStyle/>
          <a:p>
            <a:r>
              <a:rPr lang="en-US" sz="1400" dirty="0" smtClean="0"/>
              <a:t>DAQ</a:t>
            </a:r>
            <a:endParaRPr lang="en-US" sz="1400" dirty="0"/>
          </a:p>
        </p:txBody>
      </p:sp>
      <p:sp>
        <p:nvSpPr>
          <p:cNvPr id="13" name="TextBox 12"/>
          <p:cNvSpPr txBox="1"/>
          <p:nvPr/>
        </p:nvSpPr>
        <p:spPr>
          <a:xfrm>
            <a:off x="1752600" y="3810000"/>
            <a:ext cx="1143000" cy="307777"/>
          </a:xfrm>
          <a:prstGeom prst="rect">
            <a:avLst/>
          </a:prstGeom>
          <a:solidFill>
            <a:schemeClr val="bg1"/>
          </a:solidFill>
        </p:spPr>
        <p:txBody>
          <a:bodyPr wrap="square" rtlCol="0">
            <a:spAutoFit/>
          </a:bodyPr>
          <a:lstStyle/>
          <a:p>
            <a:r>
              <a:rPr lang="en-US" sz="1400" dirty="0" smtClean="0"/>
              <a:t>RF Pickup</a:t>
            </a:r>
            <a:endParaRPr lang="en-US" sz="1400" dirty="0"/>
          </a:p>
        </p:txBody>
      </p:sp>
      <p:sp>
        <p:nvSpPr>
          <p:cNvPr id="14" name="TextBox 13"/>
          <p:cNvSpPr txBox="1"/>
          <p:nvPr/>
        </p:nvSpPr>
        <p:spPr>
          <a:xfrm>
            <a:off x="2514600" y="4495800"/>
            <a:ext cx="612668" cy="307777"/>
          </a:xfrm>
          <a:prstGeom prst="rect">
            <a:avLst/>
          </a:prstGeom>
          <a:solidFill>
            <a:schemeClr val="bg1"/>
          </a:solidFill>
        </p:spPr>
        <p:txBody>
          <a:bodyPr wrap="none" rtlCol="0">
            <a:spAutoFit/>
          </a:bodyPr>
          <a:lstStyle/>
          <a:p>
            <a:r>
              <a:rPr lang="en-US" sz="1400" dirty="0" smtClean="0"/>
              <a:t>X-ray</a:t>
            </a:r>
            <a:endParaRPr lang="en-US" sz="1400" dirty="0"/>
          </a:p>
        </p:txBody>
      </p:sp>
      <p:sp>
        <p:nvSpPr>
          <p:cNvPr id="15" name="TextBox 14"/>
          <p:cNvSpPr txBox="1"/>
          <p:nvPr/>
        </p:nvSpPr>
        <p:spPr>
          <a:xfrm>
            <a:off x="1524000" y="4953000"/>
            <a:ext cx="742511" cy="307777"/>
          </a:xfrm>
          <a:prstGeom prst="rect">
            <a:avLst/>
          </a:prstGeom>
          <a:solidFill>
            <a:schemeClr val="bg1"/>
          </a:solidFill>
        </p:spPr>
        <p:txBody>
          <a:bodyPr wrap="none" rtlCol="0">
            <a:spAutoFit/>
          </a:bodyPr>
          <a:lstStyle/>
          <a:p>
            <a:r>
              <a:rPr lang="en-US" sz="1400" dirty="0" smtClean="0"/>
              <a:t>Optical</a:t>
            </a:r>
            <a:endParaRPr lang="en-US" sz="1400" dirty="0"/>
          </a:p>
        </p:txBody>
      </p:sp>
      <p:sp>
        <p:nvSpPr>
          <p:cNvPr id="3" name="TextBox 2"/>
          <p:cNvSpPr txBox="1"/>
          <p:nvPr/>
        </p:nvSpPr>
        <p:spPr>
          <a:xfrm>
            <a:off x="3961829" y="5404247"/>
            <a:ext cx="4903907" cy="923330"/>
          </a:xfrm>
          <a:prstGeom prst="rect">
            <a:avLst/>
          </a:prstGeom>
          <a:noFill/>
        </p:spPr>
        <p:txBody>
          <a:bodyPr wrap="none" rtlCol="0">
            <a:spAutoFit/>
          </a:bodyPr>
          <a:lstStyle/>
          <a:p>
            <a:pPr algn="ctr"/>
            <a:r>
              <a:rPr lang="en-US" b="1" dirty="0" smtClean="0"/>
              <a:t>Acoustic diagnostics</a:t>
            </a:r>
          </a:p>
          <a:p>
            <a:pPr algn="ctr"/>
            <a:r>
              <a:rPr lang="en-US" dirty="0" smtClean="0"/>
              <a:t>Planning to explore utilizing acoustic “imaging’</a:t>
            </a:r>
          </a:p>
          <a:p>
            <a:pPr algn="ctr"/>
            <a:r>
              <a:rPr lang="en-US" i="1" dirty="0" smtClean="0">
                <a:solidFill>
                  <a:srgbClr val="FF0000"/>
                </a:solidFill>
              </a:rPr>
              <a:t>use instrumentation developed for COUPP </a:t>
            </a:r>
            <a:endParaRPr lang="en-US" i="1" dirty="0">
              <a:solidFill>
                <a:srgbClr val="FF0000"/>
              </a:solidFill>
            </a:endParaRPr>
          </a:p>
        </p:txBody>
      </p:sp>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57400" y="304800"/>
            <a:ext cx="4876800" cy="609600"/>
          </a:xfrm>
        </p:spPr>
        <p:txBody>
          <a:bodyPr/>
          <a:lstStyle/>
          <a:p>
            <a:pPr eaLnBrk="1" hangingPunct="1"/>
            <a:r>
              <a:rPr lang="en-US" dirty="0" smtClean="0"/>
              <a:t>MTA Beam Line Status </a:t>
            </a:r>
          </a:p>
        </p:txBody>
      </p:sp>
      <p:sp>
        <p:nvSpPr>
          <p:cNvPr id="26627" name="Rectangle 3"/>
          <p:cNvSpPr>
            <a:spLocks noGrp="1" noChangeArrowheads="1"/>
          </p:cNvSpPr>
          <p:nvPr>
            <p:ph type="body" idx="1"/>
          </p:nvPr>
        </p:nvSpPr>
        <p:spPr>
          <a:xfrm>
            <a:off x="152400" y="2057400"/>
            <a:ext cx="3200400" cy="3352800"/>
          </a:xfrm>
        </p:spPr>
        <p:txBody>
          <a:bodyPr>
            <a:normAutofit/>
          </a:bodyPr>
          <a:lstStyle/>
          <a:p>
            <a:pPr eaLnBrk="1" hangingPunct="1">
              <a:lnSpc>
                <a:spcPct val="90000"/>
              </a:lnSpc>
              <a:defRPr/>
            </a:pPr>
            <a:r>
              <a:rPr lang="en-US" sz="2000" dirty="0" smtClean="0"/>
              <a:t>Beam Line Installation</a:t>
            </a:r>
          </a:p>
          <a:p>
            <a:pPr lvl="1" eaLnBrk="1" hangingPunct="1">
              <a:lnSpc>
                <a:spcPct val="90000"/>
              </a:lnSpc>
              <a:defRPr/>
            </a:pPr>
            <a:r>
              <a:rPr lang="en-US" sz="1800" dirty="0" smtClean="0">
                <a:solidFill>
                  <a:srgbClr val="FF0000"/>
                </a:solidFill>
              </a:rPr>
              <a:t>Complete</a:t>
            </a:r>
          </a:p>
          <a:p>
            <a:pPr eaLnBrk="1" hangingPunct="1">
              <a:lnSpc>
                <a:spcPct val="90000"/>
              </a:lnSpc>
              <a:defRPr/>
            </a:pPr>
            <a:r>
              <a:rPr lang="en-US" sz="2000" dirty="0" smtClean="0"/>
              <a:t>Beam Line commissioning to first beam stop.</a:t>
            </a:r>
          </a:p>
          <a:p>
            <a:pPr lvl="1" eaLnBrk="1" hangingPunct="1">
              <a:lnSpc>
                <a:spcPct val="90000"/>
              </a:lnSpc>
              <a:defRPr/>
            </a:pPr>
            <a:r>
              <a:rPr lang="en-US" sz="1800" dirty="0" smtClean="0">
                <a:solidFill>
                  <a:srgbClr val="FF0000"/>
                </a:solidFill>
              </a:rPr>
              <a:t>Complete</a:t>
            </a:r>
          </a:p>
          <a:p>
            <a:pPr>
              <a:lnSpc>
                <a:spcPct val="90000"/>
              </a:lnSpc>
              <a:defRPr/>
            </a:pPr>
            <a:r>
              <a:rPr lang="en-US" sz="2000" dirty="0" smtClean="0"/>
              <a:t>Radiation and safety assessments approved</a:t>
            </a:r>
          </a:p>
          <a:p>
            <a:pPr>
              <a:lnSpc>
                <a:spcPct val="90000"/>
              </a:lnSpc>
              <a:defRPr/>
            </a:pPr>
            <a:r>
              <a:rPr lang="en-US" sz="2000" dirty="0" smtClean="0"/>
              <a:t>First beam experiments by March</a:t>
            </a:r>
          </a:p>
        </p:txBody>
      </p:sp>
      <p:sp>
        <p:nvSpPr>
          <p:cNvPr id="5" name="TextBox 4"/>
          <p:cNvSpPr txBox="1"/>
          <p:nvPr/>
        </p:nvSpPr>
        <p:spPr>
          <a:xfrm>
            <a:off x="228600" y="5410200"/>
            <a:ext cx="8789587" cy="830997"/>
          </a:xfrm>
          <a:prstGeom prst="rect">
            <a:avLst/>
          </a:prstGeom>
          <a:solidFill>
            <a:srgbClr val="FFFF99"/>
          </a:solidFill>
          <a:ln w="19050">
            <a:solidFill>
              <a:srgbClr val="C00000"/>
            </a:solidFill>
          </a:ln>
        </p:spPr>
        <p:txBody>
          <a:bodyPr wrap="none">
            <a:spAutoFit/>
          </a:bodyPr>
          <a:lstStyle/>
          <a:p>
            <a:pPr algn="ctr">
              <a:defRPr/>
            </a:pPr>
            <a:r>
              <a:rPr lang="en-US" sz="2400" dirty="0" smtClean="0">
                <a:solidFill>
                  <a:srgbClr val="0000FF"/>
                </a:solidFill>
              </a:rPr>
              <a:t>The MTA </a:t>
            </a:r>
            <a:r>
              <a:rPr lang="en-US" sz="2400" dirty="0">
                <a:solidFill>
                  <a:srgbClr val="0000FF"/>
                </a:solidFill>
              </a:rPr>
              <a:t>is a </a:t>
            </a:r>
            <a:r>
              <a:rPr lang="en-US" sz="2400" dirty="0" smtClean="0">
                <a:solidFill>
                  <a:srgbClr val="0000FF"/>
                </a:solidFill>
              </a:rPr>
              <a:t>World-Class </a:t>
            </a:r>
            <a:r>
              <a:rPr lang="en-US" sz="2400" dirty="0">
                <a:solidFill>
                  <a:srgbClr val="0000FF"/>
                </a:solidFill>
              </a:rPr>
              <a:t>Facility </a:t>
            </a:r>
            <a:r>
              <a:rPr lang="en-US" sz="2400" dirty="0" smtClean="0">
                <a:solidFill>
                  <a:srgbClr val="0000FF"/>
                </a:solidFill>
              </a:rPr>
              <a:t>(&amp; Unique):</a:t>
            </a:r>
            <a:endParaRPr lang="en-US" sz="2400" dirty="0">
              <a:solidFill>
                <a:srgbClr val="0000FF"/>
              </a:solidFill>
            </a:endParaRPr>
          </a:p>
          <a:p>
            <a:pPr algn="ctr">
              <a:defRPr/>
            </a:pPr>
            <a:r>
              <a:rPr lang="en-US" sz="2400" dirty="0">
                <a:solidFill>
                  <a:srgbClr val="0000FF"/>
                </a:solidFill>
              </a:rPr>
              <a:t>High-Power RF; High-Intensity Beam; </a:t>
            </a:r>
            <a:r>
              <a:rPr lang="en-US" sz="2400" dirty="0" smtClean="0">
                <a:solidFill>
                  <a:srgbClr val="0000FF"/>
                </a:solidFill>
              </a:rPr>
              <a:t>H</a:t>
            </a:r>
            <a:r>
              <a:rPr lang="en-US" sz="2400" baseline="-25000" dirty="0" smtClean="0">
                <a:solidFill>
                  <a:srgbClr val="0000FF"/>
                </a:solidFill>
              </a:rPr>
              <a:t>2</a:t>
            </a:r>
            <a:r>
              <a:rPr lang="en-US" sz="2400" dirty="0" smtClean="0">
                <a:solidFill>
                  <a:srgbClr val="0000FF"/>
                </a:solidFill>
              </a:rPr>
              <a:t> handling, SC Magnet</a:t>
            </a:r>
            <a:endParaRPr lang="en-US" sz="2400" dirty="0">
              <a:solidFill>
                <a:srgbClr val="0000FF"/>
              </a:solidFill>
            </a:endParaRPr>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16</a:t>
            </a:fld>
            <a:endParaRPr lang="en-US" dirty="0"/>
          </a:p>
        </p:txBody>
      </p:sp>
      <p:sp>
        <p:nvSpPr>
          <p:cNvPr id="7" name="Footer Placeholder 6"/>
          <p:cNvSpPr>
            <a:spLocks noGrp="1"/>
          </p:cNvSpPr>
          <p:nvPr>
            <p:ph type="ftr" sz="quarter" idx="11"/>
          </p:nvPr>
        </p:nvSpPr>
        <p:spPr/>
        <p:txBody>
          <a:bodyPr/>
          <a:lstStyle/>
          <a:p>
            <a:pPr>
              <a:defRPr/>
            </a:pPr>
            <a:r>
              <a:rPr lang="en-US" smtClean="0"/>
              <a:t>Fermilab W&amp;C      February 24, 2011</a:t>
            </a:r>
            <a:endParaRPr lang="en-US" dirty="0"/>
          </a:p>
        </p:txBody>
      </p:sp>
      <p:sp>
        <p:nvSpPr>
          <p:cNvPr id="8" name="Date Placeholder 7"/>
          <p:cNvSpPr>
            <a:spLocks noGrp="1"/>
          </p:cNvSpPr>
          <p:nvPr>
            <p:ph type="dt" sz="half" idx="10"/>
          </p:nvPr>
        </p:nvSpPr>
        <p:spPr/>
        <p:txBody>
          <a:bodyPr/>
          <a:lstStyle/>
          <a:p>
            <a:pPr>
              <a:defRPr/>
            </a:pPr>
            <a:r>
              <a:rPr lang="en-US" smtClean="0"/>
              <a:t>Vladimir Shiltsev</a:t>
            </a:r>
            <a:endParaRPr lang="en-US" dirty="0"/>
          </a:p>
        </p:txBody>
      </p:sp>
      <p:pic>
        <p:nvPicPr>
          <p:cNvPr id="9" name="Picture 8" descr="MTA_BL3.jpg"/>
          <p:cNvPicPr>
            <a:picLocks noChangeAspect="1"/>
          </p:cNvPicPr>
          <p:nvPr/>
        </p:nvPicPr>
        <p:blipFill>
          <a:blip r:embed="rId2" cstate="print"/>
          <a:stretch>
            <a:fillRect/>
          </a:stretch>
        </p:blipFill>
        <p:spPr>
          <a:xfrm>
            <a:off x="3390900" y="1219200"/>
            <a:ext cx="5600700" cy="3733800"/>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1219200" y="152400"/>
            <a:ext cx="6546850" cy="1109662"/>
          </a:xfrm>
        </p:spPr>
        <p:txBody>
          <a:bodyPr/>
          <a:lstStyle/>
          <a:p>
            <a:pPr>
              <a:defRPr/>
            </a:pPr>
            <a:r>
              <a:rPr lang="fr-CH" sz="5400" dirty="0" smtClean="0"/>
              <a:t>MICE</a:t>
            </a:r>
            <a:endParaRPr lang="fr-CH" sz="5400" dirty="0"/>
          </a:p>
        </p:txBody>
      </p:sp>
      <p:pic>
        <p:nvPicPr>
          <p:cNvPr id="102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438400"/>
            <a:ext cx="8229600" cy="3909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Espace réservé du contenu 11"/>
          <p:cNvSpPr>
            <a:spLocks noGrp="1"/>
          </p:cNvSpPr>
          <p:nvPr>
            <p:ph idx="1"/>
          </p:nvPr>
        </p:nvSpPr>
        <p:spPr>
          <a:xfrm>
            <a:off x="152400" y="1143000"/>
            <a:ext cx="8763000" cy="4114800"/>
          </a:xfrm>
        </p:spPr>
        <p:txBody>
          <a:bodyPr/>
          <a:lstStyle/>
          <a:p>
            <a:pPr>
              <a:defRPr/>
            </a:pPr>
            <a:r>
              <a:rPr lang="fr-CH" sz="2800" dirty="0" smtClean="0"/>
              <a:t>Muon Ionisation </a:t>
            </a:r>
            <a:r>
              <a:rPr lang="fr-CH" sz="2800" dirty="0" err="1" smtClean="0"/>
              <a:t>Cooling</a:t>
            </a:r>
            <a:r>
              <a:rPr lang="fr-CH" sz="2800" dirty="0" smtClean="0"/>
              <a:t> </a:t>
            </a:r>
            <a:r>
              <a:rPr lang="fr-CH" sz="2800" dirty="0" err="1" smtClean="0"/>
              <a:t>Experiment</a:t>
            </a:r>
            <a:endParaRPr lang="fr-CH" sz="2800" dirty="0" smtClean="0"/>
          </a:p>
          <a:p>
            <a:pPr lvl="1">
              <a:defRPr/>
            </a:pPr>
            <a:r>
              <a:rPr lang="en-US" sz="2400" dirty="0" smtClean="0">
                <a:solidFill>
                  <a:srgbClr val="0000CC"/>
                </a:solidFill>
              </a:rPr>
              <a:t>Design, build and operate a realistic section of </a:t>
            </a:r>
            <a:r>
              <a:rPr lang="fr-CH" sz="2400" dirty="0" err="1" smtClean="0">
                <a:solidFill>
                  <a:srgbClr val="0000CC"/>
                </a:solidFill>
              </a:rPr>
              <a:t>cooling</a:t>
            </a:r>
            <a:r>
              <a:rPr lang="fr-CH" sz="2400" dirty="0" smtClean="0">
                <a:solidFill>
                  <a:srgbClr val="0000CC"/>
                </a:solidFill>
              </a:rPr>
              <a:t> </a:t>
            </a:r>
            <a:r>
              <a:rPr lang="fr-CH" sz="2400" dirty="0" err="1" smtClean="0">
                <a:solidFill>
                  <a:srgbClr val="0000CC"/>
                </a:solidFill>
              </a:rPr>
              <a:t>channel</a:t>
            </a:r>
            <a:endParaRPr lang="fr-CH" sz="2400" dirty="0" smtClean="0">
              <a:solidFill>
                <a:srgbClr val="0000CC"/>
              </a:solidFill>
            </a:endParaRPr>
          </a:p>
          <a:p>
            <a:pPr lvl="1">
              <a:defRPr/>
            </a:pPr>
            <a:r>
              <a:rPr lang="en-US" sz="2400" dirty="0" smtClean="0">
                <a:solidFill>
                  <a:srgbClr val="0000CC"/>
                </a:solidFill>
              </a:rPr>
              <a:t>Measure its performances (in different modes)</a:t>
            </a:r>
            <a:endParaRPr lang="fr-CH" sz="2400" dirty="0" smtClean="0">
              <a:solidFill>
                <a:srgbClr val="0000CC"/>
              </a:solidFill>
            </a:endParaRPr>
          </a:p>
        </p:txBody>
      </p:sp>
      <p:sp>
        <p:nvSpPr>
          <p:cNvPr id="2" name="Date Placeholder 1"/>
          <p:cNvSpPr>
            <a:spLocks noGrp="1"/>
          </p:cNvSpPr>
          <p:nvPr>
            <p:ph type="dt" sz="half" idx="10"/>
          </p:nvPr>
        </p:nvSpPr>
        <p:spPr/>
        <p:txBody>
          <a:bodyPr/>
          <a:lstStyle/>
          <a:p>
            <a:pPr>
              <a:defRPr/>
            </a:pPr>
            <a:r>
              <a:rPr lang="en-US" smtClean="0"/>
              <a:t>Vladimir Shiltsev</a:t>
            </a:r>
            <a:endParaRPr lang="en-US" dirty="0"/>
          </a:p>
        </p:txBody>
      </p:sp>
      <p:sp>
        <p:nvSpPr>
          <p:cNvPr id="3" name="Footer Placeholder 2"/>
          <p:cNvSpPr>
            <a:spLocks noGrp="1"/>
          </p:cNvSpPr>
          <p:nvPr>
            <p:ph type="ftr" sz="quarter" idx="11"/>
          </p:nvPr>
        </p:nvSpPr>
        <p:spPr/>
        <p:txBody>
          <a:bodyPr/>
          <a:lstStyle/>
          <a:p>
            <a:pPr>
              <a:defRPr/>
            </a:pPr>
            <a:r>
              <a:rPr lang="en-US" smtClean="0"/>
              <a:t>Fermilab W&amp;C      February 24, 2011</a:t>
            </a:r>
            <a:endParaRPr lang="en-US" dirty="0"/>
          </a:p>
        </p:txBody>
      </p:sp>
      <p:sp>
        <p:nvSpPr>
          <p:cNvPr id="4" name="Slide Number Placeholder 3"/>
          <p:cNvSpPr>
            <a:spLocks noGrp="1"/>
          </p:cNvSpPr>
          <p:nvPr>
            <p:ph type="sldNum" sz="quarter" idx="12"/>
          </p:nvPr>
        </p:nvSpPr>
        <p:spPr/>
        <p:txBody>
          <a:bodyPr/>
          <a:lstStyle/>
          <a:p>
            <a:pPr>
              <a:defRPr/>
            </a:pPr>
            <a:fld id="{636CF26B-2D57-4D69-8A36-791C8D1D5DBF}" type="slidenum">
              <a:rPr lang="en-US" smtClean="0"/>
              <a:pPr>
                <a:defRPr/>
              </a:pPr>
              <a:t>17</a:t>
            </a:fld>
            <a:endParaRPr lang="en-US" dirty="0"/>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a:defRPr/>
            </a:pPr>
            <a:r>
              <a:rPr lang="fr-CH" dirty="0" smtClean="0"/>
              <a:t>MICE </a:t>
            </a:r>
            <a:r>
              <a:rPr lang="fr-CH" dirty="0" err="1" smtClean="0"/>
              <a:t>Step</a:t>
            </a:r>
            <a:r>
              <a:rPr lang="fr-CH" dirty="0" smtClean="0"/>
              <a:t> By </a:t>
            </a:r>
            <a:r>
              <a:rPr lang="fr-CH" dirty="0" err="1" smtClean="0"/>
              <a:t>Step</a:t>
            </a:r>
            <a:endParaRPr lang="fr-CH" dirty="0"/>
          </a:p>
        </p:txBody>
      </p:sp>
      <p:sp>
        <p:nvSpPr>
          <p:cNvPr id="8" name="Rectangle 7"/>
          <p:cNvSpPr/>
          <p:nvPr/>
        </p:nvSpPr>
        <p:spPr>
          <a:xfrm>
            <a:off x="152400" y="1524000"/>
            <a:ext cx="2643188" cy="4524315"/>
          </a:xfrm>
          <a:prstGeom prst="rect">
            <a:avLst/>
          </a:prstGeom>
          <a:solidFill>
            <a:schemeClr val="accent1">
              <a:lumMod val="40000"/>
              <a:lumOff val="60000"/>
            </a:schemeClr>
          </a:solidFill>
        </p:spPr>
        <p:txBody>
          <a:bodyPr wrap="square">
            <a:spAutoFit/>
          </a:bodyPr>
          <a:lstStyle/>
          <a:p>
            <a:pPr>
              <a:defRPr/>
            </a:pPr>
            <a:r>
              <a:rPr lang="fr-CH" i="1" dirty="0">
                <a:solidFill>
                  <a:srgbClr val="C00000"/>
                </a:solidFill>
              </a:rPr>
              <a:t>Commission </a:t>
            </a:r>
            <a:r>
              <a:rPr lang="fr-CH" i="1" dirty="0" err="1">
                <a:solidFill>
                  <a:srgbClr val="C00000"/>
                </a:solidFill>
              </a:rPr>
              <a:t>beam</a:t>
            </a:r>
            <a:endParaRPr lang="fr-CH" i="1" dirty="0">
              <a:solidFill>
                <a:srgbClr val="C00000"/>
              </a:solidFill>
            </a:endParaRPr>
          </a:p>
          <a:p>
            <a:pPr>
              <a:defRPr/>
            </a:pPr>
            <a:r>
              <a:rPr lang="fr-CH" i="1" dirty="0">
                <a:solidFill>
                  <a:srgbClr val="C00000"/>
                </a:solidFill>
              </a:rPr>
              <a:t>line &amp; detectors</a:t>
            </a:r>
          </a:p>
          <a:p>
            <a:pPr>
              <a:defRPr/>
            </a:pPr>
            <a:endParaRPr lang="fr-CH" i="1" dirty="0"/>
          </a:p>
          <a:p>
            <a:pPr>
              <a:defRPr/>
            </a:pPr>
            <a:r>
              <a:rPr lang="fr-CH" i="1" dirty="0" err="1"/>
              <a:t>Precisely</a:t>
            </a:r>
            <a:r>
              <a:rPr lang="fr-CH" i="1" dirty="0"/>
              <a:t> </a:t>
            </a:r>
            <a:r>
              <a:rPr lang="fr-CH" i="1" dirty="0" err="1"/>
              <a:t>measure</a:t>
            </a:r>
            <a:endParaRPr lang="fr-CH" i="1" dirty="0"/>
          </a:p>
          <a:p>
            <a:pPr>
              <a:defRPr/>
            </a:pPr>
            <a:r>
              <a:rPr lang="fr-CH" i="1" dirty="0" err="1"/>
              <a:t>incoming</a:t>
            </a:r>
            <a:r>
              <a:rPr lang="fr-CH" i="1" dirty="0"/>
              <a:t> </a:t>
            </a:r>
            <a:r>
              <a:rPr lang="fr-CH" i="1" dirty="0" err="1"/>
              <a:t>emittance</a:t>
            </a:r>
            <a:endParaRPr lang="fr-CH" i="1" dirty="0"/>
          </a:p>
          <a:p>
            <a:pPr>
              <a:defRPr/>
            </a:pPr>
            <a:r>
              <a:rPr lang="fr-CH" i="1" dirty="0"/>
              <a:t>&amp; compare </a:t>
            </a:r>
            <a:r>
              <a:rPr lang="fr-CH" i="1" dirty="0" err="1"/>
              <a:t>trackers</a:t>
            </a:r>
            <a:endParaRPr lang="fr-CH" i="1" dirty="0"/>
          </a:p>
          <a:p>
            <a:pPr>
              <a:defRPr/>
            </a:pPr>
            <a:endParaRPr lang="fr-CH" i="1" dirty="0"/>
          </a:p>
          <a:p>
            <a:pPr>
              <a:defRPr/>
            </a:pPr>
            <a:r>
              <a:rPr lang="fr-CH" i="1" dirty="0" err="1">
                <a:solidFill>
                  <a:srgbClr val="C00000"/>
                </a:solidFill>
              </a:rPr>
              <a:t>Precisely</a:t>
            </a:r>
            <a:r>
              <a:rPr lang="fr-CH" i="1" dirty="0">
                <a:solidFill>
                  <a:srgbClr val="C00000"/>
                </a:solidFill>
              </a:rPr>
              <a:t> </a:t>
            </a:r>
            <a:r>
              <a:rPr lang="fr-CH" i="1" dirty="0" err="1">
                <a:solidFill>
                  <a:srgbClr val="C00000"/>
                </a:solidFill>
              </a:rPr>
              <a:t>measure</a:t>
            </a:r>
            <a:endParaRPr lang="fr-CH" i="1" dirty="0">
              <a:solidFill>
                <a:srgbClr val="C00000"/>
              </a:solidFill>
            </a:endParaRPr>
          </a:p>
          <a:p>
            <a:pPr>
              <a:defRPr/>
            </a:pPr>
            <a:r>
              <a:rPr lang="fr-CH" i="1" dirty="0">
                <a:solidFill>
                  <a:srgbClr val="C00000"/>
                </a:solidFill>
              </a:rPr>
              <a:t>muon </a:t>
            </a:r>
            <a:r>
              <a:rPr lang="fr-CH" i="1" dirty="0" err="1">
                <a:solidFill>
                  <a:srgbClr val="C00000"/>
                </a:solidFill>
              </a:rPr>
              <a:t>cooling</a:t>
            </a:r>
            <a:endParaRPr lang="fr-CH" i="1" dirty="0">
              <a:solidFill>
                <a:srgbClr val="C00000"/>
              </a:solidFill>
            </a:endParaRPr>
          </a:p>
          <a:p>
            <a:pPr>
              <a:defRPr/>
            </a:pPr>
            <a:endParaRPr lang="fr-CH" i="1" dirty="0"/>
          </a:p>
          <a:p>
            <a:pPr>
              <a:defRPr/>
            </a:pPr>
            <a:r>
              <a:rPr lang="fr-CH" i="1" dirty="0"/>
              <a:t>Test </a:t>
            </a:r>
            <a:r>
              <a:rPr lang="fr-CH" i="1" dirty="0" err="1"/>
              <a:t>sustainable</a:t>
            </a:r>
            <a:endParaRPr lang="fr-CH" i="1" dirty="0"/>
          </a:p>
          <a:p>
            <a:pPr>
              <a:defRPr/>
            </a:pPr>
            <a:r>
              <a:rPr lang="fr-CH" i="1" dirty="0" err="1"/>
              <a:t>cooling</a:t>
            </a:r>
            <a:endParaRPr lang="fr-CH" i="1" dirty="0"/>
          </a:p>
          <a:p>
            <a:pPr>
              <a:defRPr/>
            </a:pPr>
            <a:endParaRPr lang="fr-CH" i="1" dirty="0"/>
          </a:p>
          <a:p>
            <a:pPr>
              <a:defRPr/>
            </a:pPr>
            <a:r>
              <a:rPr lang="fr-CH" i="1" dirty="0" err="1">
                <a:solidFill>
                  <a:srgbClr val="C00000"/>
                </a:solidFill>
              </a:rPr>
              <a:t>Ultimate</a:t>
            </a:r>
            <a:r>
              <a:rPr lang="fr-CH" i="1" dirty="0">
                <a:solidFill>
                  <a:srgbClr val="C00000"/>
                </a:solidFill>
              </a:rPr>
              <a:t> MICE</a:t>
            </a:r>
          </a:p>
          <a:p>
            <a:pPr>
              <a:defRPr/>
            </a:pPr>
            <a:r>
              <a:rPr lang="fr-CH" i="1" dirty="0">
                <a:solidFill>
                  <a:srgbClr val="C00000"/>
                </a:solidFill>
              </a:rPr>
              <a:t>goal: </a:t>
            </a:r>
            <a:r>
              <a:rPr lang="fr-CH" i="1" dirty="0" err="1">
                <a:solidFill>
                  <a:srgbClr val="C00000"/>
                </a:solidFill>
              </a:rPr>
              <a:t>operate</a:t>
            </a:r>
            <a:r>
              <a:rPr lang="fr-CH" i="1" dirty="0">
                <a:solidFill>
                  <a:srgbClr val="C00000"/>
                </a:solidFill>
              </a:rPr>
              <a:t> </a:t>
            </a:r>
            <a:r>
              <a:rPr lang="fr-CH" i="1" dirty="0" smtClean="0">
                <a:solidFill>
                  <a:srgbClr val="C00000"/>
                </a:solidFill>
              </a:rPr>
              <a:t>1 full </a:t>
            </a:r>
            <a:r>
              <a:rPr lang="fr-CH" i="1" dirty="0" err="1" smtClean="0">
                <a:solidFill>
                  <a:srgbClr val="C00000"/>
                </a:solidFill>
              </a:rPr>
              <a:t>cell</a:t>
            </a:r>
            <a:endParaRPr lang="fr-CH" i="1" dirty="0">
              <a:solidFill>
                <a:srgbClr val="C00000"/>
              </a:solidFill>
            </a:endParaRPr>
          </a:p>
          <a:p>
            <a:pPr>
              <a:defRPr/>
            </a:pPr>
            <a:r>
              <a:rPr lang="fr-CH" i="1" dirty="0" smtClean="0">
                <a:solidFill>
                  <a:srgbClr val="C00000"/>
                </a:solidFill>
              </a:rPr>
              <a:t>of </a:t>
            </a:r>
            <a:r>
              <a:rPr lang="fr-CH" i="1" dirty="0" err="1" smtClean="0">
                <a:solidFill>
                  <a:srgbClr val="C00000"/>
                </a:solidFill>
              </a:rPr>
              <a:t>cooling</a:t>
            </a:r>
            <a:r>
              <a:rPr lang="fr-CH" i="1" dirty="0" smtClean="0">
                <a:solidFill>
                  <a:srgbClr val="C00000"/>
                </a:solidFill>
              </a:rPr>
              <a:t> </a:t>
            </a:r>
            <a:r>
              <a:rPr lang="fr-CH" i="1" dirty="0" err="1">
                <a:solidFill>
                  <a:srgbClr val="C00000"/>
                </a:solidFill>
              </a:rPr>
              <a:t>channel</a:t>
            </a:r>
            <a:endParaRPr lang="fr-CH" i="1" dirty="0">
              <a:solidFill>
                <a:srgbClr val="C00000"/>
              </a:solidFill>
            </a:endParaRPr>
          </a:p>
        </p:txBody>
      </p:sp>
      <p:grpSp>
        <p:nvGrpSpPr>
          <p:cNvPr id="2" name="Group 1"/>
          <p:cNvGrpSpPr/>
          <p:nvPr/>
        </p:nvGrpSpPr>
        <p:grpSpPr>
          <a:xfrm>
            <a:off x="3149193" y="1508522"/>
            <a:ext cx="5854700" cy="4592638"/>
            <a:chOff x="2609850" y="1457325"/>
            <a:chExt cx="6534150" cy="5040313"/>
          </a:xfrm>
        </p:grpSpPr>
        <p:pic>
          <p:nvPicPr>
            <p:cNvPr id="1126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09850" y="1457325"/>
              <a:ext cx="6534150" cy="504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1" name="Rectangle 8"/>
            <p:cNvSpPr>
              <a:spLocks noChangeArrowheads="1"/>
            </p:cNvSpPr>
            <p:nvPr/>
          </p:nvSpPr>
          <p:spPr bwMode="auto">
            <a:xfrm>
              <a:off x="7734300" y="2492375"/>
              <a:ext cx="1352550" cy="1614488"/>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spAutoFit/>
            </a:bodyPr>
            <a:lstStyle/>
            <a:p>
              <a:pPr algn="ctr"/>
              <a:endParaRPr lang="en-US"/>
            </a:p>
          </p:txBody>
        </p:sp>
      </p:grpSp>
      <p:sp>
        <p:nvSpPr>
          <p:cNvPr id="11272" name="Rectangle 9"/>
          <p:cNvSpPr>
            <a:spLocks noChangeArrowheads="1"/>
          </p:cNvSpPr>
          <p:nvPr/>
        </p:nvSpPr>
        <p:spPr bwMode="auto">
          <a:xfrm>
            <a:off x="7750175" y="4948238"/>
            <a:ext cx="781050" cy="400050"/>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spAutoFit/>
          </a:bodyPr>
          <a:lstStyle/>
          <a:p>
            <a:pPr algn="ctr"/>
            <a:endParaRPr lang="en-US"/>
          </a:p>
        </p:txBody>
      </p:sp>
      <p:sp>
        <p:nvSpPr>
          <p:cNvPr id="11" name="TextBox 10"/>
          <p:cNvSpPr txBox="1"/>
          <p:nvPr/>
        </p:nvSpPr>
        <p:spPr>
          <a:xfrm>
            <a:off x="8434388" y="3865563"/>
            <a:ext cx="620712" cy="307975"/>
          </a:xfrm>
          <a:prstGeom prst="rect">
            <a:avLst/>
          </a:prstGeom>
          <a:noFill/>
        </p:spPr>
        <p:txBody>
          <a:bodyPr wrap="none">
            <a:spAutoFit/>
          </a:bodyPr>
          <a:lstStyle/>
          <a:p>
            <a:pPr>
              <a:defRPr/>
            </a:pPr>
            <a:r>
              <a:rPr lang="en-US" sz="1400" dirty="0">
                <a:solidFill>
                  <a:srgbClr val="0000FF"/>
                </a:solidFill>
                <a:latin typeface="+mj-lt"/>
                <a:cs typeface="Arial" charset="0"/>
              </a:rPr>
              <a:t>2012</a:t>
            </a:r>
          </a:p>
        </p:txBody>
      </p:sp>
      <p:sp>
        <p:nvSpPr>
          <p:cNvPr id="3" name="Date Placeholder 2"/>
          <p:cNvSpPr>
            <a:spLocks noGrp="1"/>
          </p:cNvSpPr>
          <p:nvPr>
            <p:ph type="dt" sz="half" idx="10"/>
          </p:nvPr>
        </p:nvSpPr>
        <p:spPr/>
        <p:txBody>
          <a:bodyPr/>
          <a:lstStyle/>
          <a:p>
            <a:pPr>
              <a:defRPr/>
            </a:pPr>
            <a:r>
              <a:rPr lang="en-US" smtClean="0"/>
              <a:t>Vladimir Shiltsev</a:t>
            </a:r>
            <a:endParaRPr lang="en-US" dirty="0"/>
          </a:p>
        </p:txBody>
      </p:sp>
      <p:sp>
        <p:nvSpPr>
          <p:cNvPr id="4" name="Footer Placeholder 3"/>
          <p:cNvSpPr>
            <a:spLocks noGrp="1"/>
          </p:cNvSpPr>
          <p:nvPr>
            <p:ph type="ftr" sz="quarter" idx="11"/>
          </p:nvPr>
        </p:nvSpPr>
        <p:spPr/>
        <p:txBody>
          <a:bodyPr/>
          <a:lstStyle/>
          <a:p>
            <a:pPr>
              <a:defRPr/>
            </a:pPr>
            <a:r>
              <a:rPr lang="en-US" smtClean="0"/>
              <a:t>Fermilab W&amp;C      February 24, 2011</a:t>
            </a:r>
            <a:endParaRPr lang="en-US" dirty="0"/>
          </a:p>
        </p:txBody>
      </p:sp>
      <p:sp>
        <p:nvSpPr>
          <p:cNvPr id="5" name="Slide Number Placeholder 4"/>
          <p:cNvSpPr>
            <a:spLocks noGrp="1"/>
          </p:cNvSpPr>
          <p:nvPr>
            <p:ph type="sldNum" sz="quarter" idx="12"/>
          </p:nvPr>
        </p:nvSpPr>
        <p:spPr/>
        <p:txBody>
          <a:bodyPr/>
          <a:lstStyle/>
          <a:p>
            <a:pPr>
              <a:defRPr/>
            </a:pPr>
            <a:fld id="{636CF26B-2D57-4D69-8A36-791C8D1D5DBF}" type="slidenum">
              <a:rPr lang="en-US" smtClean="0"/>
              <a:pPr>
                <a:defRPr/>
              </a:pPr>
              <a:t>18</a:t>
            </a:fld>
            <a:endParaRPr lang="en-US" dirty="0"/>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a:defRPr/>
            </a:pPr>
            <a:r>
              <a:rPr lang="en-US" dirty="0" smtClean="0"/>
              <a:t>MICE Status @ RAL</a:t>
            </a:r>
            <a:endParaRPr lang="en-US" dirty="0"/>
          </a:p>
        </p:txBody>
      </p:sp>
      <p:sp>
        <p:nvSpPr>
          <p:cNvPr id="316419" name="Rectangle 3"/>
          <p:cNvSpPr>
            <a:spLocks noGrp="1" noChangeArrowheads="1"/>
          </p:cNvSpPr>
          <p:nvPr>
            <p:ph type="body" idx="1"/>
          </p:nvPr>
        </p:nvSpPr>
        <p:spPr>
          <a:xfrm>
            <a:off x="323850" y="4419600"/>
            <a:ext cx="5314950" cy="1595437"/>
          </a:xfrm>
        </p:spPr>
        <p:txBody>
          <a:bodyPr/>
          <a:lstStyle/>
          <a:p>
            <a:pPr>
              <a:defRPr/>
            </a:pPr>
            <a:r>
              <a:rPr lang="en-US" sz="2800" dirty="0" smtClean="0"/>
              <a:t>Rutherford </a:t>
            </a:r>
            <a:r>
              <a:rPr lang="en-US" sz="2800" dirty="0"/>
              <a:t>Appleton Laboratory, UK</a:t>
            </a:r>
          </a:p>
          <a:p>
            <a:pPr lvl="1">
              <a:defRPr/>
            </a:pPr>
            <a:r>
              <a:rPr lang="en-US" sz="2000" dirty="0">
                <a:solidFill>
                  <a:srgbClr val="0000CC"/>
                </a:solidFill>
              </a:rPr>
              <a:t>Brand new </a:t>
            </a:r>
            <a:r>
              <a:rPr lang="en-US" sz="2000" dirty="0" err="1">
                <a:solidFill>
                  <a:srgbClr val="0000CC"/>
                </a:solidFill>
              </a:rPr>
              <a:t>muon</a:t>
            </a:r>
            <a:r>
              <a:rPr lang="en-US" sz="2000" dirty="0">
                <a:solidFill>
                  <a:srgbClr val="0000CC"/>
                </a:solidFill>
              </a:rPr>
              <a:t> beam </a:t>
            </a:r>
            <a:r>
              <a:rPr lang="en-US" sz="2000" dirty="0" smtClean="0">
                <a:solidFill>
                  <a:srgbClr val="0000CC"/>
                </a:solidFill>
              </a:rPr>
              <a:t>line</a:t>
            </a:r>
          </a:p>
          <a:p>
            <a:pPr lvl="1">
              <a:defRPr/>
            </a:pPr>
            <a:r>
              <a:rPr lang="en-US" sz="2000" dirty="0" smtClean="0">
                <a:solidFill>
                  <a:srgbClr val="0000CC"/>
                </a:solidFill>
              </a:rPr>
              <a:t>Obtained from ISIS </a:t>
            </a:r>
            <a:br>
              <a:rPr lang="en-US" sz="2000" dirty="0" smtClean="0">
                <a:solidFill>
                  <a:srgbClr val="0000CC"/>
                </a:solidFill>
              </a:rPr>
            </a:br>
            <a:r>
              <a:rPr lang="en-US" sz="2000" dirty="0" smtClean="0">
                <a:solidFill>
                  <a:srgbClr val="0000CC"/>
                </a:solidFill>
              </a:rPr>
              <a:t>(800 </a:t>
            </a:r>
            <a:r>
              <a:rPr lang="en-US" sz="2000" dirty="0" err="1" smtClean="0">
                <a:solidFill>
                  <a:srgbClr val="0000CC"/>
                </a:solidFill>
              </a:rPr>
              <a:t>MeV</a:t>
            </a:r>
            <a:r>
              <a:rPr lang="en-US" sz="2000" dirty="0" smtClean="0">
                <a:solidFill>
                  <a:srgbClr val="0000CC"/>
                </a:solidFill>
              </a:rPr>
              <a:t> proton Synchrotron) </a:t>
            </a:r>
            <a:r>
              <a:rPr lang="en-US" sz="1600" dirty="0"/>
              <a:t>	</a:t>
            </a:r>
          </a:p>
        </p:txBody>
      </p:sp>
      <p:pic>
        <p:nvPicPr>
          <p:cNvPr id="1229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950" y="1484313"/>
            <a:ext cx="6272213" cy="288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296" name="Group 12"/>
          <p:cNvGrpSpPr>
            <a:grpSpLocks/>
          </p:cNvGrpSpPr>
          <p:nvPr/>
        </p:nvGrpSpPr>
        <p:grpSpPr bwMode="auto">
          <a:xfrm>
            <a:off x="5562600" y="2182948"/>
            <a:ext cx="3290887" cy="4084638"/>
            <a:chOff x="3334" y="1697"/>
            <a:chExt cx="1966" cy="2669"/>
          </a:xfrm>
        </p:grpSpPr>
        <p:pic>
          <p:nvPicPr>
            <p:cNvPr id="12300" name="Picture 6" descr="Synchrotron_ISI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2982" y="2049"/>
              <a:ext cx="2669" cy="1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01" name="Rectangle 11"/>
            <p:cNvSpPr>
              <a:spLocks noChangeArrowheads="1"/>
            </p:cNvSpPr>
            <p:nvPr/>
          </p:nvSpPr>
          <p:spPr bwMode="auto">
            <a:xfrm>
              <a:off x="4241" y="2523"/>
              <a:ext cx="136" cy="816"/>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nchor="ctr">
              <a:spAutoFit/>
            </a:bodyPr>
            <a:lstStyle/>
            <a:p>
              <a:endParaRPr lang="fr-CH"/>
            </a:p>
          </p:txBody>
        </p:sp>
        <p:pic>
          <p:nvPicPr>
            <p:cNvPr id="12302" name="Picture 5" descr="isis_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78" y="2765"/>
              <a:ext cx="858" cy="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297" name="Oval 13"/>
          <p:cNvSpPr>
            <a:spLocks noChangeArrowheads="1"/>
          </p:cNvSpPr>
          <p:nvPr/>
        </p:nvSpPr>
        <p:spPr bwMode="auto">
          <a:xfrm>
            <a:off x="2060575" y="2268538"/>
            <a:ext cx="1079500" cy="520700"/>
          </a:xfrm>
          <a:prstGeom prst="ellipse">
            <a:avLst/>
          </a:prstGeom>
          <a:noFill/>
          <a:ln w="57150" algn="ctr">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endParaRPr lang="fr-CH"/>
          </a:p>
        </p:txBody>
      </p:sp>
      <p:sp>
        <p:nvSpPr>
          <p:cNvPr id="12298" name="Oval 15"/>
          <p:cNvSpPr>
            <a:spLocks noChangeArrowheads="1"/>
          </p:cNvSpPr>
          <p:nvPr/>
        </p:nvSpPr>
        <p:spPr bwMode="auto">
          <a:xfrm>
            <a:off x="5508625" y="2924175"/>
            <a:ext cx="503238" cy="720725"/>
          </a:xfrm>
          <a:prstGeom prst="ellipse">
            <a:avLst/>
          </a:prstGeom>
          <a:noFill/>
          <a:ln w="57150" algn="ctr">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endParaRPr lang="fr-CH"/>
          </a:p>
        </p:txBody>
      </p:sp>
      <p:sp>
        <p:nvSpPr>
          <p:cNvPr id="2" name="Date Placeholder 1"/>
          <p:cNvSpPr>
            <a:spLocks noGrp="1"/>
          </p:cNvSpPr>
          <p:nvPr>
            <p:ph type="dt" sz="half" idx="10"/>
          </p:nvPr>
        </p:nvSpPr>
        <p:spPr/>
        <p:txBody>
          <a:bodyPr/>
          <a:lstStyle/>
          <a:p>
            <a:pPr>
              <a:defRPr/>
            </a:pPr>
            <a:r>
              <a:rPr lang="en-US" smtClean="0"/>
              <a:t>Vladimir Shiltsev</a:t>
            </a:r>
            <a:endParaRPr lang="en-US" dirty="0"/>
          </a:p>
        </p:txBody>
      </p:sp>
      <p:sp>
        <p:nvSpPr>
          <p:cNvPr id="3" name="Footer Placeholder 2"/>
          <p:cNvSpPr>
            <a:spLocks noGrp="1"/>
          </p:cNvSpPr>
          <p:nvPr>
            <p:ph type="ftr" sz="quarter" idx="11"/>
          </p:nvPr>
        </p:nvSpPr>
        <p:spPr/>
        <p:txBody>
          <a:bodyPr/>
          <a:lstStyle/>
          <a:p>
            <a:pPr>
              <a:defRPr/>
            </a:pPr>
            <a:r>
              <a:rPr lang="en-US" smtClean="0"/>
              <a:t>Fermilab W&amp;C      February 24, 2011</a:t>
            </a:r>
            <a:endParaRPr lang="en-US" dirty="0"/>
          </a:p>
        </p:txBody>
      </p:sp>
      <p:sp>
        <p:nvSpPr>
          <p:cNvPr id="4" name="Slide Number Placeholder 3"/>
          <p:cNvSpPr>
            <a:spLocks noGrp="1"/>
          </p:cNvSpPr>
          <p:nvPr>
            <p:ph type="sldNum" sz="quarter" idx="12"/>
          </p:nvPr>
        </p:nvSpPr>
        <p:spPr/>
        <p:txBody>
          <a:bodyPr/>
          <a:lstStyle/>
          <a:p>
            <a:pPr>
              <a:defRPr/>
            </a:pPr>
            <a:fld id="{636CF26B-2D57-4D69-8A36-791C8D1D5DBF}" type="slidenum">
              <a:rPr lang="en-US" smtClean="0"/>
              <a:pPr>
                <a:defRPr/>
              </a:pPr>
              <a:t>19</a:t>
            </a:fld>
            <a:endParaRPr lang="en-US" dirty="0"/>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553200" cy="914400"/>
          </a:xfrm>
        </p:spPr>
        <p:txBody>
          <a:bodyPr>
            <a:normAutofit/>
          </a:bodyPr>
          <a:lstStyle/>
          <a:p>
            <a:r>
              <a:rPr lang="en-US" dirty="0" smtClean="0"/>
              <a:t>Let’s Set Up The Stage</a:t>
            </a:r>
            <a:endParaRPr lang="en-US" dirty="0"/>
          </a:p>
        </p:txBody>
      </p:sp>
      <p:sp>
        <p:nvSpPr>
          <p:cNvPr id="3" name="Content Placeholder 2"/>
          <p:cNvSpPr>
            <a:spLocks noGrp="1"/>
          </p:cNvSpPr>
          <p:nvPr>
            <p:ph idx="1"/>
          </p:nvPr>
        </p:nvSpPr>
        <p:spPr>
          <a:xfrm>
            <a:off x="152400" y="1066800"/>
            <a:ext cx="8839200" cy="5334000"/>
          </a:xfrm>
        </p:spPr>
        <p:txBody>
          <a:bodyPr/>
          <a:lstStyle/>
          <a:p>
            <a:r>
              <a:rPr lang="en-US" dirty="0" smtClean="0"/>
              <a:t>ILC: 0.5TeV, 36 km of accelerators, 16B$, 230 MW</a:t>
            </a:r>
          </a:p>
          <a:p>
            <a:pPr lvl="1"/>
            <a:r>
              <a:rPr lang="en-US" dirty="0" smtClean="0">
                <a:solidFill>
                  <a:srgbClr val="0000CC"/>
                </a:solidFill>
              </a:rPr>
              <a:t>24,000 elements for individual control… </a:t>
            </a:r>
            <a:r>
              <a:rPr lang="en-US" dirty="0" smtClean="0"/>
              <a:t>	</a:t>
            </a:r>
            <a:r>
              <a:rPr lang="en-US" b="1" dirty="0" smtClean="0">
                <a:solidFill>
                  <a:srgbClr val="FF0000"/>
                </a:solidFill>
                <a:effectLst>
                  <a:outerShdw blurRad="38100" dist="38100" dir="2700000" algn="tl">
                    <a:srgbClr val="000000">
                      <a:alpha val="43137"/>
                    </a:srgbClr>
                  </a:outerShdw>
                </a:effectLst>
              </a:rPr>
              <a:t>feasible</a:t>
            </a:r>
          </a:p>
          <a:p>
            <a:r>
              <a:rPr lang="en-US" dirty="0" smtClean="0"/>
              <a:t>CLIC: 3TeV com, ~60 km, 15-20B$, 568 MW</a:t>
            </a:r>
          </a:p>
          <a:p>
            <a:pPr lvl="1"/>
            <a:r>
              <a:rPr lang="en-US" dirty="0" smtClean="0">
                <a:solidFill>
                  <a:srgbClr val="0000CC"/>
                </a:solidFill>
              </a:rPr>
              <a:t>Some 220,000 elements to control, TBA…</a:t>
            </a:r>
            <a:r>
              <a:rPr lang="en-US" dirty="0" smtClean="0"/>
              <a:t>	</a:t>
            </a:r>
            <a:r>
              <a:rPr lang="en-US" b="1" dirty="0" smtClean="0">
                <a:solidFill>
                  <a:srgbClr val="FF0000"/>
                </a:solidFill>
                <a:effectLst>
                  <a:outerShdw blurRad="38100" dist="38100" dir="2700000" algn="tl">
                    <a:srgbClr val="000000">
                      <a:alpha val="43137"/>
                    </a:srgbClr>
                  </a:outerShdw>
                </a:effectLst>
              </a:rPr>
              <a:t>feasible? </a:t>
            </a:r>
          </a:p>
          <a:p>
            <a:r>
              <a:rPr lang="en-US" b="1" dirty="0" smtClean="0">
                <a:effectLst>
                  <a:outerShdw blurRad="38100" dist="38100" dir="2700000" algn="tl">
                    <a:srgbClr val="000000">
                      <a:alpha val="43137"/>
                    </a:srgbClr>
                  </a:outerShdw>
                </a:effectLst>
              </a:rPr>
              <a:t> </a:t>
            </a:r>
            <a:r>
              <a:rPr lang="en-US" dirty="0" smtClean="0"/>
              <a:t>Alternatives on the table: </a:t>
            </a:r>
          </a:p>
          <a:p>
            <a:pPr lvl="1"/>
            <a:r>
              <a:rPr lang="en-US" dirty="0" smtClean="0">
                <a:solidFill>
                  <a:srgbClr val="0000CC"/>
                </a:solidFill>
              </a:rPr>
              <a:t>No need in a lepton collider if LHC detectors are smart</a:t>
            </a:r>
            <a:endParaRPr lang="en-US" b="1" dirty="0" smtClean="0">
              <a:solidFill>
                <a:srgbClr val="0000CC"/>
              </a:solidFill>
              <a:effectLst>
                <a:outerShdw blurRad="38100" dist="38100" dir="2700000" algn="tl">
                  <a:srgbClr val="000000">
                    <a:alpha val="43137"/>
                  </a:srgbClr>
                </a:outerShdw>
              </a:effectLst>
            </a:endParaRPr>
          </a:p>
          <a:p>
            <a:pPr lvl="1"/>
            <a:r>
              <a:rPr lang="en-US" dirty="0" smtClean="0">
                <a:solidFill>
                  <a:srgbClr val="0000CC"/>
                </a:solidFill>
              </a:rPr>
              <a:t>Plasma Accelerator </a:t>
            </a:r>
            <a:r>
              <a:rPr lang="en-US" dirty="0" smtClean="0">
                <a:solidFill>
                  <a:srgbClr val="0000CC"/>
                </a:solidFill>
              </a:rPr>
              <a:t>(!! </a:t>
            </a:r>
            <a:r>
              <a:rPr lang="en-US" b="1" dirty="0" smtClean="0">
                <a:solidFill>
                  <a:srgbClr val="0000CC"/>
                </a:solidFill>
              </a:rPr>
              <a:t>1TeV</a:t>
            </a:r>
            <a:r>
              <a:rPr lang="en-US" dirty="0" smtClean="0">
                <a:solidFill>
                  <a:srgbClr val="0000CC"/>
                </a:solidFill>
              </a:rPr>
              <a:t> ?@*!  </a:t>
            </a:r>
            <a:r>
              <a:rPr lang="en-US" b="1" dirty="0" smtClean="0">
                <a:solidFill>
                  <a:srgbClr val="0000CC"/>
                </a:solidFill>
              </a:rPr>
              <a:t>2040</a:t>
            </a:r>
            <a:r>
              <a:rPr lang="en-US" dirty="0" smtClean="0">
                <a:solidFill>
                  <a:srgbClr val="0000CC"/>
                </a:solidFill>
              </a:rPr>
              <a:t> </a:t>
            </a:r>
            <a:r>
              <a:rPr lang="en-US" dirty="0" smtClean="0">
                <a:solidFill>
                  <a:srgbClr val="0000CC"/>
                </a:solidFill>
              </a:rPr>
              <a:t>!&amp;%!?!)   </a:t>
            </a:r>
            <a:r>
              <a:rPr lang="en-US" dirty="0" smtClean="0">
                <a:solidFill>
                  <a:srgbClr val="FF0000"/>
                </a:solidFill>
              </a:rPr>
              <a:t>…or</a:t>
            </a:r>
          </a:p>
          <a:p>
            <a:r>
              <a:rPr lang="en-US" dirty="0" err="1" smtClean="0"/>
              <a:t>Muon</a:t>
            </a:r>
            <a:r>
              <a:rPr lang="en-US" dirty="0" smtClean="0"/>
              <a:t> Collider: 2-4TeV, 14-20 km of accelerators, fits FNAL site, </a:t>
            </a:r>
            <a:r>
              <a:rPr lang="en-US" i="1" u="sng" dirty="0" smtClean="0">
                <a:effectLst>
                  <a:outerShdw blurRad="38100" dist="38100" dir="2700000" algn="tl">
                    <a:srgbClr val="000000">
                      <a:alpha val="43137"/>
                    </a:srgbClr>
                  </a:outerShdw>
                </a:effectLst>
              </a:rPr>
              <a:t>X</a:t>
            </a:r>
            <a:r>
              <a:rPr lang="en-US" dirty="0" smtClean="0"/>
              <a:t>B$, 120-200 MW, Neutrino factory</a:t>
            </a:r>
          </a:p>
          <a:p>
            <a:pPr lvl="1"/>
            <a:r>
              <a:rPr lang="en-US" dirty="0" smtClean="0">
                <a:solidFill>
                  <a:srgbClr val="0000CC"/>
                </a:solidFill>
              </a:rPr>
              <a:t>~6,000 elements      </a:t>
            </a:r>
            <a:r>
              <a:rPr lang="en-US" b="1" dirty="0" smtClean="0">
                <a:solidFill>
                  <a:srgbClr val="FF0000"/>
                </a:solidFill>
                <a:effectLst>
                  <a:outerShdw blurRad="38100" dist="38100" dir="2700000" algn="tl">
                    <a:srgbClr val="000000">
                      <a:alpha val="43137"/>
                    </a:srgbClr>
                  </a:outerShdw>
                </a:effectLst>
              </a:rPr>
              <a:t>feasible? – depends on luminosity</a:t>
            </a:r>
          </a:p>
          <a:p>
            <a:pPr lvl="1"/>
            <a:endParaRPr lang="en-US" dirty="0" smtClean="0"/>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a:t>
            </a:fld>
            <a:endParaRPr lang="en-US" dirty="0"/>
          </a:p>
        </p:txBody>
      </p:sp>
    </p:spTree>
    <p:extLst>
      <p:ext uri="{BB962C8B-B14F-4D97-AF65-F5344CB8AC3E}">
        <p14:creationId xmlns:p14="http://schemas.microsoft.com/office/powerpoint/2010/main" xmlns="" val="221351951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Instrumentation for Step 1</a:t>
            </a:r>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20</a:t>
            </a:fld>
            <a:endParaRPr lang="en-US"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752600"/>
            <a:ext cx="7467600" cy="4333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3794125" y="1371600"/>
            <a:ext cx="5257800" cy="2227262"/>
          </a:xfrm>
          <a:prstGeom prst="rect">
            <a:avLst/>
          </a:prstGeom>
          <a:solidFill>
            <a:schemeClr val="accent1">
              <a:lumMod val="20000"/>
              <a:lumOff val="80000"/>
            </a:schemeClr>
          </a:solidFill>
          <a:ln w="57150" cmpd="thickThin">
            <a:solidFill>
              <a:schemeClr val="tx1"/>
            </a:solidFill>
            <a:miter lim="800000"/>
            <a:headEnd/>
            <a:tailEnd/>
          </a:ln>
          <a:effectLst/>
        </p:spPr>
        <p:txBody>
          <a:bodyPr>
            <a:spAutoFit/>
          </a:bodyPr>
          <a:lstStyle>
            <a:lvl1pPr eaLnBrk="0" hangingPunct="0">
              <a:defRPr sz="2000" b="1">
                <a:solidFill>
                  <a:schemeClr val="tx1"/>
                </a:solidFill>
                <a:latin typeface="Arial" pitchFamily="34" charset="0"/>
                <a:cs typeface="Arial" pitchFamily="34" charset="0"/>
              </a:defRPr>
            </a:lvl1pPr>
            <a:lvl2pPr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lvl="1" eaLnBrk="1" hangingPunct="1">
              <a:defRPr/>
            </a:pPr>
            <a:endParaRPr lang="en-GB" sz="1600" smtClean="0"/>
          </a:p>
          <a:p>
            <a:pPr eaLnBrk="1" hangingPunct="1">
              <a:lnSpc>
                <a:spcPts val="3200"/>
              </a:lnSpc>
              <a:defRPr/>
            </a:pPr>
            <a:r>
              <a:rPr lang="en-GB" smtClean="0"/>
              <a:t> All detectors for Step 1 are operational</a:t>
            </a:r>
            <a:br>
              <a:rPr lang="en-GB" smtClean="0"/>
            </a:br>
            <a:r>
              <a:rPr lang="en-GB" smtClean="0"/>
              <a:t>TOF0 after the 2</a:t>
            </a:r>
            <a:r>
              <a:rPr lang="en-GB" baseline="30000" smtClean="0"/>
              <a:t>nd</a:t>
            </a:r>
            <a:r>
              <a:rPr lang="en-GB" smtClean="0"/>
              <a:t> triplet</a:t>
            </a:r>
          </a:p>
          <a:p>
            <a:pPr eaLnBrk="1" hangingPunct="1">
              <a:lnSpc>
                <a:spcPts val="3200"/>
              </a:lnSpc>
              <a:defRPr/>
            </a:pPr>
            <a:r>
              <a:rPr lang="en-GB" smtClean="0"/>
              <a:t>TOF1 after the 3</a:t>
            </a:r>
            <a:r>
              <a:rPr lang="en-GB" baseline="30000" smtClean="0"/>
              <a:t>rd</a:t>
            </a:r>
            <a:r>
              <a:rPr lang="en-GB" smtClean="0"/>
              <a:t> triplet</a:t>
            </a:r>
          </a:p>
          <a:p>
            <a:pPr eaLnBrk="1" hangingPunct="1">
              <a:lnSpc>
                <a:spcPts val="3200"/>
              </a:lnSpc>
              <a:defRPr/>
            </a:pPr>
            <a:r>
              <a:rPr lang="en-GB" smtClean="0"/>
              <a:t>TOF2 at the very end (will move)</a:t>
            </a:r>
          </a:p>
          <a:p>
            <a:pPr eaLnBrk="1" hangingPunct="1">
              <a:defRPr/>
            </a:pPr>
            <a:endParaRPr lang="en-GB" sz="1600" smtClean="0"/>
          </a:p>
        </p:txBody>
      </p:sp>
      <p:sp>
        <p:nvSpPr>
          <p:cNvPr id="10" name="TextBox 9"/>
          <p:cNvSpPr txBox="1"/>
          <p:nvPr/>
        </p:nvSpPr>
        <p:spPr>
          <a:xfrm>
            <a:off x="6805349" y="5540829"/>
            <a:ext cx="2222083" cy="584775"/>
          </a:xfrm>
          <a:prstGeom prst="rect">
            <a:avLst/>
          </a:prstGeom>
          <a:solidFill>
            <a:srgbClr val="FFFF00">
              <a:alpha val="40000"/>
            </a:srgbClr>
          </a:solidFill>
        </p:spPr>
        <p:txBody>
          <a:bodyPr wrap="none" rtlCol="0">
            <a:spAutoFit/>
          </a:bodyPr>
          <a:lstStyle/>
          <a:p>
            <a:pPr algn="ctr"/>
            <a:r>
              <a:rPr lang="en-US" sz="1600" dirty="0" smtClean="0">
                <a:solidFill>
                  <a:srgbClr val="0000CC"/>
                </a:solidFill>
              </a:rPr>
              <a:t>Beam Profile Monitors</a:t>
            </a:r>
          </a:p>
          <a:p>
            <a:pPr algn="ctr"/>
            <a:r>
              <a:rPr lang="en-US" sz="1600" dirty="0" smtClean="0">
                <a:solidFill>
                  <a:srgbClr val="0000CC"/>
                </a:solidFill>
              </a:rPr>
              <a:t>Fermilab responsibility</a:t>
            </a:r>
            <a:endParaRPr lang="en-US" sz="1600" dirty="0">
              <a:solidFill>
                <a:srgbClr val="0000CC"/>
              </a:solidFill>
            </a:endParaRPr>
          </a:p>
        </p:txBody>
      </p:sp>
    </p:spTree>
    <p:extLst>
      <p:ext uri="{BB962C8B-B14F-4D97-AF65-F5344CB8AC3E}">
        <p14:creationId xmlns:p14="http://schemas.microsoft.com/office/powerpoint/2010/main" xmlns="" val="3352626858"/>
      </p:ext>
    </p:extLst>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52400"/>
            <a:ext cx="5638800" cy="914400"/>
          </a:xfrm>
        </p:spPr>
        <p:txBody>
          <a:bodyPr/>
          <a:lstStyle/>
          <a:p>
            <a:pPr>
              <a:defRPr/>
            </a:pPr>
            <a:r>
              <a:rPr lang="en-US" dirty="0" smtClean="0"/>
              <a:t>Next Step: Spectrometers</a:t>
            </a:r>
            <a:endParaRPr lang="en-US" dirty="0"/>
          </a:p>
        </p:txBody>
      </p:sp>
      <p:pic>
        <p:nvPicPr>
          <p:cNvPr id="29700" name="Picture 1" descr="Wang 07-07-2009 060.jpg"/>
          <p:cNvPicPr>
            <a:picLocks noChangeAspect="1"/>
          </p:cNvPicPr>
          <p:nvPr/>
        </p:nvPicPr>
        <p:blipFill>
          <a:blip r:embed="rId3" cstate="print">
            <a:extLst>
              <a:ext uri="{28A0092B-C50C-407E-A947-70E740481C1C}">
                <a14:useLocalDpi xmlns:a14="http://schemas.microsoft.com/office/drawing/2010/main" xmlns="" val="0"/>
              </a:ext>
            </a:extLst>
          </a:blip>
          <a:srcRect t="13658" b="9438"/>
          <a:stretch>
            <a:fillRect/>
          </a:stretch>
        </p:blipFill>
        <p:spPr bwMode="auto">
          <a:xfrm>
            <a:off x="3581400" y="3276600"/>
            <a:ext cx="5283200" cy="3046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2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1295400"/>
            <a:ext cx="3923971" cy="4605338"/>
          </a:xfrm>
          <a:prstGeom prst="rect">
            <a:avLst/>
          </a:prstGeom>
          <a:solidFill>
            <a:srgbClr val="FFFFFF"/>
          </a:solidFill>
          <a:ln w="12700" algn="ctr">
            <a:solidFill>
              <a:srgbClr val="00B0F0"/>
            </a:solidFill>
            <a:miter lim="800000"/>
            <a:headEnd type="none" w="lg" len="lg"/>
            <a:tailEnd type="none" w="lg" len="lg"/>
          </a:ln>
        </p:spPr>
      </p:pic>
      <p:sp>
        <p:nvSpPr>
          <p:cNvPr id="6" name="Rectangle 5"/>
          <p:cNvSpPr/>
          <p:nvPr/>
        </p:nvSpPr>
        <p:spPr>
          <a:xfrm>
            <a:off x="4432550" y="1295400"/>
            <a:ext cx="4456113" cy="2032000"/>
          </a:xfrm>
          <a:prstGeom prst="rect">
            <a:avLst/>
          </a:prstGeom>
          <a:solidFill>
            <a:schemeClr val="accent1">
              <a:lumMod val="40000"/>
              <a:lumOff val="60000"/>
            </a:schemeClr>
          </a:solidFill>
        </p:spPr>
        <p:txBody>
          <a:bodyPr>
            <a:spAutoFit/>
          </a:bodyPr>
          <a:lstStyle/>
          <a:p>
            <a:pPr>
              <a:defRPr/>
            </a:pPr>
            <a:r>
              <a:rPr lang="en-US" i="1" dirty="0"/>
              <a:t>Construction problems with the superconducting solenoids </a:t>
            </a:r>
          </a:p>
          <a:p>
            <a:pPr>
              <a:defRPr/>
            </a:pPr>
            <a:endParaRPr lang="en-US" sz="1200" i="1" dirty="0"/>
          </a:p>
          <a:p>
            <a:pPr>
              <a:defRPr/>
            </a:pPr>
            <a:r>
              <a:rPr lang="en-US" i="1" dirty="0">
                <a:solidFill>
                  <a:srgbClr val="C00000"/>
                </a:solidFill>
              </a:rPr>
              <a:t>Tracker Ready, tested with </a:t>
            </a:r>
            <a:r>
              <a:rPr lang="en-US" i="1" dirty="0" err="1">
                <a:solidFill>
                  <a:srgbClr val="C00000"/>
                </a:solidFill>
              </a:rPr>
              <a:t>cosmics</a:t>
            </a:r>
            <a:r>
              <a:rPr lang="en-US" i="1" dirty="0">
                <a:solidFill>
                  <a:srgbClr val="C00000"/>
                </a:solidFill>
              </a:rPr>
              <a:t>, meet resolution specs</a:t>
            </a:r>
          </a:p>
          <a:p>
            <a:pPr>
              <a:defRPr/>
            </a:pPr>
            <a:endParaRPr lang="en-US" sz="1200" i="1" dirty="0">
              <a:solidFill>
                <a:srgbClr val="C00000"/>
              </a:solidFill>
            </a:endParaRPr>
          </a:p>
          <a:p>
            <a:pPr>
              <a:defRPr/>
            </a:pPr>
            <a:r>
              <a:rPr lang="en-US" i="1" dirty="0"/>
              <a:t>Installation scheduled for 2012</a:t>
            </a:r>
          </a:p>
        </p:txBody>
      </p:sp>
      <p:sp>
        <p:nvSpPr>
          <p:cNvPr id="3" name="TextBox 2"/>
          <p:cNvSpPr txBox="1"/>
          <p:nvPr/>
        </p:nvSpPr>
        <p:spPr>
          <a:xfrm>
            <a:off x="457198" y="5738096"/>
            <a:ext cx="2959849" cy="584775"/>
          </a:xfrm>
          <a:prstGeom prst="rect">
            <a:avLst/>
          </a:prstGeom>
          <a:solidFill>
            <a:srgbClr val="FFFF00">
              <a:alpha val="47000"/>
            </a:srgbClr>
          </a:solidFill>
        </p:spPr>
        <p:txBody>
          <a:bodyPr wrap="none" rtlCol="0">
            <a:spAutoFit/>
          </a:bodyPr>
          <a:lstStyle/>
          <a:p>
            <a:pPr algn="ctr"/>
            <a:r>
              <a:rPr lang="en-US" sz="1600" dirty="0" smtClean="0">
                <a:solidFill>
                  <a:srgbClr val="0000CC"/>
                </a:solidFill>
              </a:rPr>
              <a:t>Tracker modeled after D0 CFT</a:t>
            </a:r>
          </a:p>
          <a:p>
            <a:pPr algn="ctr"/>
            <a:r>
              <a:rPr lang="en-US" sz="1600" dirty="0" smtClean="0">
                <a:solidFill>
                  <a:srgbClr val="0000CC"/>
                </a:solidFill>
              </a:rPr>
              <a:t>Major Fermilab responsibility</a:t>
            </a:r>
            <a:endParaRPr lang="en-US" sz="1600" dirty="0">
              <a:solidFill>
                <a:srgbClr val="0000CC"/>
              </a:solidFill>
            </a:endParaRPr>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7" name="Slide Number Placeholder 6"/>
          <p:cNvSpPr>
            <a:spLocks noGrp="1"/>
          </p:cNvSpPr>
          <p:nvPr>
            <p:ph type="sldNum" sz="quarter" idx="12"/>
          </p:nvPr>
        </p:nvSpPr>
        <p:spPr/>
        <p:txBody>
          <a:bodyPr/>
          <a:lstStyle/>
          <a:p>
            <a:pPr>
              <a:defRPr/>
            </a:pPr>
            <a:fld id="{636CF26B-2D57-4D69-8A36-791C8D1D5DBF}" type="slidenum">
              <a:rPr lang="en-US" smtClean="0"/>
              <a:pPr>
                <a:defRPr/>
              </a:pPr>
              <a:t>21</a:t>
            </a:fld>
            <a:endParaRPr lang="en-US" dirty="0"/>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705600" cy="1066800"/>
          </a:xfrm>
        </p:spPr>
        <p:txBody>
          <a:bodyPr/>
          <a:lstStyle/>
          <a:p>
            <a:r>
              <a:rPr lang="en-US" dirty="0" smtClean="0"/>
              <a:t>6D </a:t>
            </a:r>
            <a:r>
              <a:rPr lang="en-US" dirty="0" err="1" smtClean="0"/>
              <a:t>Ioniz</a:t>
            </a:r>
            <a:r>
              <a:rPr lang="en-US" dirty="0" smtClean="0"/>
              <a:t> Cooling Demo Strategy</a:t>
            </a:r>
            <a:endParaRPr lang="en-US" dirty="0"/>
          </a:p>
        </p:txBody>
      </p:sp>
      <p:sp>
        <p:nvSpPr>
          <p:cNvPr id="3" name="Content Placeholder 2"/>
          <p:cNvSpPr>
            <a:spLocks noGrp="1"/>
          </p:cNvSpPr>
          <p:nvPr>
            <p:ph idx="1"/>
          </p:nvPr>
        </p:nvSpPr>
        <p:spPr>
          <a:xfrm>
            <a:off x="76200" y="1295400"/>
            <a:ext cx="8915400" cy="4876800"/>
          </a:xfrm>
        </p:spPr>
        <p:txBody>
          <a:bodyPr/>
          <a:lstStyle/>
          <a:p>
            <a:r>
              <a:rPr lang="en-US" sz="2400" dirty="0" smtClean="0"/>
              <a:t>MICE is both technology demo and beam experiment at the same time</a:t>
            </a:r>
          </a:p>
          <a:p>
            <a:r>
              <a:rPr lang="en-US" sz="2400" dirty="0" smtClean="0"/>
              <a:t>Assuming MICE is successful in demonstrating transverse </a:t>
            </a:r>
            <a:r>
              <a:rPr lang="en-US" sz="2400" dirty="0" err="1" smtClean="0"/>
              <a:t>muon</a:t>
            </a:r>
            <a:r>
              <a:rPr lang="en-US" sz="2400" dirty="0" smtClean="0"/>
              <a:t> cooling and </a:t>
            </a:r>
            <a:r>
              <a:rPr lang="en-US" sz="2400" dirty="0" err="1" smtClean="0"/>
              <a:t>emittance</a:t>
            </a:r>
            <a:r>
              <a:rPr lang="en-US" sz="2400" dirty="0" smtClean="0"/>
              <a:t> exchange, our assessment is that most of the technical risk is related to remaining untested 6D cooling technology (i.e. can we build and operate the channel as designed).</a:t>
            </a:r>
          </a:p>
          <a:p>
            <a:r>
              <a:rPr lang="en-US" sz="2400" b="1" dirty="0" smtClean="0"/>
              <a:t>Separate</a:t>
            </a:r>
            <a:r>
              <a:rPr lang="en-US" sz="2400" dirty="0" smtClean="0"/>
              <a:t> bench test tech demo from beam test for 6D cooling!</a:t>
            </a:r>
          </a:p>
          <a:p>
            <a:r>
              <a:rPr lang="en-US" sz="2400" b="1" dirty="0" smtClean="0"/>
              <a:t>Only bench test </a:t>
            </a:r>
            <a:r>
              <a:rPr lang="en-US" sz="2400" dirty="0" smtClean="0"/>
              <a:t>will actually be carried out during the </a:t>
            </a:r>
            <a:r>
              <a:rPr lang="en-US" sz="2400" b="1" dirty="0" smtClean="0"/>
              <a:t>7-year MAP </a:t>
            </a:r>
            <a:r>
              <a:rPr lang="en-US" sz="2400" dirty="0" err="1" smtClean="0"/>
              <a:t>programme</a:t>
            </a:r>
            <a:r>
              <a:rPr lang="en-US" sz="2400" dirty="0" smtClean="0"/>
              <a:t>:</a:t>
            </a:r>
          </a:p>
          <a:p>
            <a:pPr lvl="1"/>
            <a:r>
              <a:rPr lang="en-US" sz="2000" dirty="0" smtClean="0">
                <a:solidFill>
                  <a:srgbClr val="0000CC"/>
                </a:solidFill>
              </a:rPr>
              <a:t>Show that the cooling channel design can be implemented in practice, and operated within its design parameters.</a:t>
            </a:r>
          </a:p>
          <a:p>
            <a:pPr lvl="1"/>
            <a:r>
              <a:rPr lang="en-US" sz="2000" dirty="0" smtClean="0">
                <a:solidFill>
                  <a:srgbClr val="0000CC"/>
                </a:solidFill>
              </a:rPr>
              <a:t>No beam is needed for such a bench test demonstration.</a:t>
            </a:r>
          </a:p>
          <a:p>
            <a:r>
              <a:rPr lang="en-US" sz="2400" dirty="0" smtClean="0"/>
              <a:t>In addition - develop plans for a </a:t>
            </a:r>
            <a:r>
              <a:rPr lang="en-US" sz="2400" b="1" dirty="0" smtClean="0"/>
              <a:t>6D cooling experiment(6DICE)</a:t>
            </a:r>
            <a:endParaRPr lang="en-US" sz="2400" dirty="0" smtClean="0"/>
          </a:p>
          <a:p>
            <a:endParaRPr lang="en-US" dirty="0" smtClean="0"/>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22</a:t>
            </a:fld>
            <a:endParaRPr lang="en-US" dirty="0"/>
          </a:p>
        </p:txBody>
      </p:sp>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6DICE </a:t>
            </a:r>
            <a:r>
              <a:rPr lang="en-US" i="1" dirty="0" smtClean="0"/>
              <a:t>Experiment</a:t>
            </a:r>
            <a:r>
              <a:rPr lang="en-US" dirty="0" smtClean="0"/>
              <a:t> Strategy</a:t>
            </a:r>
            <a:endParaRPr lang="en-US" dirty="0"/>
          </a:p>
        </p:txBody>
      </p:sp>
      <p:sp>
        <p:nvSpPr>
          <p:cNvPr id="3" name="Content Placeholder 2"/>
          <p:cNvSpPr>
            <a:spLocks noGrp="1"/>
          </p:cNvSpPr>
          <p:nvPr>
            <p:ph idx="1"/>
          </p:nvPr>
        </p:nvSpPr>
        <p:spPr>
          <a:xfrm>
            <a:off x="152400" y="1066800"/>
            <a:ext cx="8839200" cy="4876800"/>
          </a:xfrm>
        </p:spPr>
        <p:txBody>
          <a:bodyPr/>
          <a:lstStyle/>
          <a:p>
            <a:r>
              <a:rPr lang="en-US" sz="2400" dirty="0" smtClean="0"/>
              <a:t>To arrive at an optimal experimental setup, we need to carry out </a:t>
            </a:r>
          </a:p>
          <a:p>
            <a:pPr lvl="1"/>
            <a:r>
              <a:rPr lang="en-US" sz="2200" dirty="0" smtClean="0">
                <a:solidFill>
                  <a:srgbClr val="0000CC"/>
                </a:solidFill>
              </a:rPr>
              <a:t>A </a:t>
            </a:r>
            <a:r>
              <a:rPr lang="en-US" sz="2200" b="1" dirty="0" smtClean="0">
                <a:solidFill>
                  <a:srgbClr val="0000CC"/>
                </a:solidFill>
              </a:rPr>
              <a:t>simulation effort </a:t>
            </a:r>
            <a:r>
              <a:rPr lang="en-US" sz="2200" dirty="0" smtClean="0">
                <a:solidFill>
                  <a:srgbClr val="0000CC"/>
                </a:solidFill>
              </a:rPr>
              <a:t>to understand what aspects of the cooling channel performance need to be tested, and to what accuracy. This will include determining the required length of cooling channel, the required beam parameters, and the analysis approach.</a:t>
            </a:r>
          </a:p>
          <a:p>
            <a:pPr lvl="1"/>
            <a:r>
              <a:rPr lang="en-US" sz="2200" dirty="0" smtClean="0">
                <a:solidFill>
                  <a:srgbClr val="0000CC"/>
                </a:solidFill>
              </a:rPr>
              <a:t>A </a:t>
            </a:r>
            <a:r>
              <a:rPr lang="en-US" sz="2200" b="1" dirty="0" smtClean="0">
                <a:solidFill>
                  <a:srgbClr val="0000CC"/>
                </a:solidFill>
              </a:rPr>
              <a:t>diagnostics/detecto</a:t>
            </a:r>
            <a:r>
              <a:rPr lang="en-US" sz="2200" dirty="0" smtClean="0">
                <a:solidFill>
                  <a:srgbClr val="0000CC"/>
                </a:solidFill>
              </a:rPr>
              <a:t>r effort to determine how best to measure the </a:t>
            </a:r>
            <a:r>
              <a:rPr lang="en-US" sz="2200" dirty="0" err="1" smtClean="0">
                <a:solidFill>
                  <a:srgbClr val="0000CC"/>
                </a:solidFill>
              </a:rPr>
              <a:t>muon</a:t>
            </a:r>
            <a:r>
              <a:rPr lang="en-US" sz="2200" dirty="0" smtClean="0">
                <a:solidFill>
                  <a:srgbClr val="0000CC"/>
                </a:solidFill>
              </a:rPr>
              <a:t> beam to the required accuracy.</a:t>
            </a:r>
          </a:p>
          <a:p>
            <a:pPr lvl="1"/>
            <a:r>
              <a:rPr lang="en-US" sz="2200" dirty="0" smtClean="0">
                <a:solidFill>
                  <a:srgbClr val="0000CC"/>
                </a:solidFill>
              </a:rPr>
              <a:t>A </a:t>
            </a:r>
            <a:r>
              <a:rPr lang="en-US" sz="2200" b="1" dirty="0" smtClean="0">
                <a:solidFill>
                  <a:srgbClr val="0000CC"/>
                </a:solidFill>
              </a:rPr>
              <a:t>design/integration</a:t>
            </a:r>
            <a:r>
              <a:rPr lang="en-US" sz="2200" dirty="0" smtClean="0">
                <a:solidFill>
                  <a:srgbClr val="0000CC"/>
                </a:solidFill>
              </a:rPr>
              <a:t> effort to specify, and define a layout for, the experiment. This will be coordinated with the bench test activity, to ensure to the extent possible that the cooling channel hardware built for the bench test can also be used for a beam test</a:t>
            </a:r>
            <a:r>
              <a:rPr lang="en-US" sz="2200" dirty="0" smtClean="0"/>
              <a:t>. </a:t>
            </a:r>
          </a:p>
          <a:p>
            <a:r>
              <a:rPr lang="en-US" sz="2400" dirty="0" smtClean="0"/>
              <a:t>Many details undefined until baseline channel has been selected.</a:t>
            </a:r>
          </a:p>
          <a:p>
            <a:pPr lvl="1">
              <a:defRPr/>
            </a:pPr>
            <a:r>
              <a:rPr lang="en-US" sz="2000" dirty="0" smtClean="0">
                <a:solidFill>
                  <a:srgbClr val="0000CC"/>
                </a:solidFill>
              </a:rPr>
              <a:t>reduction of 6D </a:t>
            </a:r>
            <a:r>
              <a:rPr lang="en-US" sz="2000" dirty="0" err="1" smtClean="0">
                <a:solidFill>
                  <a:srgbClr val="0000CC"/>
                </a:solidFill>
              </a:rPr>
              <a:t>emittance</a:t>
            </a:r>
            <a:r>
              <a:rPr lang="en-US" sz="2000" dirty="0" smtClean="0">
                <a:solidFill>
                  <a:srgbClr val="0000CC"/>
                </a:solidFill>
              </a:rPr>
              <a:t> by a factor of 5 (1.7 per plane) requires ~60 m of the 6D channel</a:t>
            </a:r>
          </a:p>
          <a:p>
            <a:pPr lvl="1"/>
            <a:endParaRPr lang="en-US" dirty="0"/>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23</a:t>
            </a:fld>
            <a:endParaRPr lang="en-US" dirty="0"/>
          </a:p>
        </p:txBody>
      </p:sp>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t>
            </a:r>
            <a:r>
              <a:rPr lang="en-US" dirty="0" err="1" smtClean="0"/>
              <a:t>Muon</a:t>
            </a:r>
            <a:r>
              <a:rPr lang="en-US" dirty="0" smtClean="0"/>
              <a:t> R&amp;D Facility </a:t>
            </a:r>
            <a:br>
              <a:rPr lang="en-US" dirty="0" smtClean="0"/>
            </a:br>
            <a:r>
              <a:rPr lang="en-US" dirty="0" smtClean="0"/>
              <a:t>in </a:t>
            </a:r>
            <a:r>
              <a:rPr lang="en-US" dirty="0" err="1" smtClean="0"/>
              <a:t>KTeV</a:t>
            </a:r>
            <a:r>
              <a:rPr lang="en-US" dirty="0" smtClean="0"/>
              <a:t> Hall</a:t>
            </a:r>
            <a:endParaRPr lang="en-US" dirty="0"/>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24</a:t>
            </a:fld>
            <a:endParaRPr lang="en-US" dirty="0"/>
          </a:p>
        </p:txBody>
      </p:sp>
      <p:sp>
        <p:nvSpPr>
          <p:cNvPr id="7" name="Content Placeholder 6"/>
          <p:cNvSpPr>
            <a:spLocks noGrp="1"/>
          </p:cNvSpPr>
          <p:nvPr>
            <p:ph sz="half" idx="1"/>
          </p:nvPr>
        </p:nvSpPr>
        <p:spPr>
          <a:xfrm>
            <a:off x="0" y="4038600"/>
            <a:ext cx="9144000" cy="2362200"/>
          </a:xfrm>
        </p:spPr>
        <p:txBody>
          <a:bodyPr/>
          <a:lstStyle/>
          <a:p>
            <a:r>
              <a:rPr lang="en-US" sz="2800" dirty="0" smtClean="0"/>
              <a:t>~120 m long: 35m x4x3m + 40m x7x6 m + 45m x17x12m</a:t>
            </a:r>
          </a:p>
          <a:p>
            <a:r>
              <a:rPr lang="en-US" sz="2800" dirty="0" smtClean="0"/>
              <a:t>120 </a:t>
            </a:r>
            <a:r>
              <a:rPr lang="en-US" sz="2800" dirty="0" err="1" smtClean="0"/>
              <a:t>GeV</a:t>
            </a:r>
            <a:r>
              <a:rPr lang="en-US" sz="2800" dirty="0" smtClean="0"/>
              <a:t>, 3-8ns short bunches from Main Injector with </a:t>
            </a:r>
            <a:r>
              <a:rPr lang="en-US" sz="2800" dirty="0" err="1" smtClean="0"/>
              <a:t>N_p</a:t>
            </a:r>
            <a:r>
              <a:rPr lang="en-US" sz="2800" dirty="0" smtClean="0"/>
              <a:t>=(1-40)e10/bunch – already available</a:t>
            </a:r>
          </a:p>
          <a:p>
            <a:r>
              <a:rPr lang="en-US" sz="2800" dirty="0" smtClean="0"/>
              <a:t>Control room and PS areas; 25-ton crane, water, lots of electric power available</a:t>
            </a:r>
          </a:p>
          <a:p>
            <a:endParaRPr lang="en-US" sz="2800" dirty="0" smtClean="0"/>
          </a:p>
          <a:p>
            <a:endParaRPr lang="en-US" sz="2800" dirty="0" smtClean="0"/>
          </a:p>
        </p:txBody>
      </p:sp>
      <p:pic>
        <p:nvPicPr>
          <p:cNvPr id="9" name="Picture 6" descr="KTeV Layout"/>
          <p:cNvPicPr>
            <a:picLocks noChangeAspect="1" noChangeArrowheads="1"/>
          </p:cNvPicPr>
          <p:nvPr/>
        </p:nvPicPr>
        <p:blipFill>
          <a:blip r:embed="rId2" cstate="print"/>
          <a:srcRect l="19090" t="50768" r="9091" b="22432"/>
          <a:stretch>
            <a:fillRect/>
          </a:stretch>
        </p:blipFill>
        <p:spPr bwMode="auto">
          <a:xfrm>
            <a:off x="0" y="1143000"/>
            <a:ext cx="9144000" cy="2667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52400"/>
            <a:ext cx="5638800" cy="914400"/>
          </a:xfrm>
        </p:spPr>
        <p:txBody>
          <a:bodyPr/>
          <a:lstStyle/>
          <a:p>
            <a:pPr>
              <a:defRPr/>
            </a:pPr>
            <a:r>
              <a:rPr lang="en-US" dirty="0" smtClean="0"/>
              <a:t>Hardware Development</a:t>
            </a:r>
            <a:endParaRPr lang="en-US" dirty="0"/>
          </a:p>
        </p:txBody>
      </p:sp>
      <p:sp>
        <p:nvSpPr>
          <p:cNvPr id="3" name="TextBox 2"/>
          <p:cNvSpPr txBox="1"/>
          <p:nvPr/>
        </p:nvSpPr>
        <p:spPr>
          <a:xfrm>
            <a:off x="0" y="1155442"/>
            <a:ext cx="3962400" cy="5509200"/>
          </a:xfrm>
          <a:prstGeom prst="rect">
            <a:avLst/>
          </a:prstGeom>
          <a:solidFill>
            <a:srgbClr val="FFFF00">
              <a:alpha val="47000"/>
            </a:srgbClr>
          </a:solidFill>
        </p:spPr>
        <p:txBody>
          <a:bodyPr wrap="square" rtlCol="0">
            <a:spAutoFit/>
          </a:bodyPr>
          <a:lstStyle/>
          <a:p>
            <a:pPr algn="ctr"/>
            <a:r>
              <a:rPr lang="en-US" sz="3200" dirty="0" smtClean="0">
                <a:solidFill>
                  <a:srgbClr val="0000CC"/>
                </a:solidFill>
              </a:rPr>
              <a:t>SC coils 3-7 T</a:t>
            </a:r>
          </a:p>
          <a:p>
            <a:pPr algn="ctr"/>
            <a:r>
              <a:rPr lang="en-US" sz="3200" dirty="0" smtClean="0">
                <a:solidFill>
                  <a:srgbClr val="0000CC"/>
                </a:solidFill>
              </a:rPr>
              <a:t>HTS 50 T solenoids</a:t>
            </a:r>
          </a:p>
          <a:p>
            <a:pPr algn="ctr"/>
            <a:r>
              <a:rPr lang="en-US" sz="3200" dirty="0" smtClean="0">
                <a:solidFill>
                  <a:srgbClr val="0000CC"/>
                </a:solidFill>
              </a:rPr>
              <a:t>Fast-ramp magnets</a:t>
            </a:r>
          </a:p>
          <a:p>
            <a:pPr algn="ctr"/>
            <a:r>
              <a:rPr lang="en-US" sz="3200" dirty="0" smtClean="0">
                <a:solidFill>
                  <a:srgbClr val="0000CC"/>
                </a:solidFill>
              </a:rPr>
              <a:t>Open mid-plane Ds</a:t>
            </a:r>
          </a:p>
          <a:p>
            <a:pPr algn="ctr"/>
            <a:r>
              <a:rPr lang="en-US" sz="3200" dirty="0" smtClean="0">
                <a:solidFill>
                  <a:srgbClr val="0000CC"/>
                </a:solidFill>
              </a:rPr>
              <a:t>4MW Proton target</a:t>
            </a:r>
          </a:p>
          <a:p>
            <a:pPr algn="ctr"/>
            <a:r>
              <a:rPr lang="en-US" sz="3200" dirty="0" smtClean="0">
                <a:solidFill>
                  <a:srgbClr val="0000CC"/>
                </a:solidFill>
              </a:rPr>
              <a:t>H2 </a:t>
            </a:r>
            <a:r>
              <a:rPr lang="en-US" sz="3200" dirty="0" err="1" smtClean="0">
                <a:solidFill>
                  <a:srgbClr val="0000CC"/>
                </a:solidFill>
              </a:rPr>
              <a:t>LiH</a:t>
            </a:r>
            <a:r>
              <a:rPr lang="en-US" sz="3200" dirty="0" smtClean="0">
                <a:solidFill>
                  <a:srgbClr val="0000CC"/>
                </a:solidFill>
              </a:rPr>
              <a:t> </a:t>
            </a:r>
            <a:r>
              <a:rPr lang="en-US" sz="3200" dirty="0" smtClean="0">
                <a:solidFill>
                  <a:srgbClr val="0000CC"/>
                </a:solidFill>
                <a:sym typeface="Symbol"/>
              </a:rPr>
              <a:t></a:t>
            </a:r>
            <a:r>
              <a:rPr lang="en-US" sz="3200" dirty="0" smtClean="0">
                <a:solidFill>
                  <a:srgbClr val="0000CC"/>
                </a:solidFill>
              </a:rPr>
              <a:t> absorbers</a:t>
            </a:r>
          </a:p>
          <a:p>
            <a:pPr algn="ctr"/>
            <a:r>
              <a:rPr lang="en-US" sz="3200" dirty="0" smtClean="0">
                <a:solidFill>
                  <a:srgbClr val="0000CC"/>
                </a:solidFill>
              </a:rPr>
              <a:t>Liquid Li lenses</a:t>
            </a:r>
          </a:p>
          <a:p>
            <a:pPr algn="ctr"/>
            <a:r>
              <a:rPr lang="en-US" sz="3200" dirty="0" smtClean="0">
                <a:solidFill>
                  <a:srgbClr val="0000CC"/>
                </a:solidFill>
              </a:rPr>
              <a:t>NC RF for Cool</a:t>
            </a:r>
          </a:p>
          <a:p>
            <a:pPr algn="ctr"/>
            <a:r>
              <a:rPr lang="en-US" sz="3200" dirty="0" smtClean="0">
                <a:solidFill>
                  <a:srgbClr val="0000CC"/>
                </a:solidFill>
              </a:rPr>
              <a:t>Induction </a:t>
            </a:r>
            <a:r>
              <a:rPr lang="en-US" sz="3200" dirty="0" err="1" smtClean="0">
                <a:solidFill>
                  <a:srgbClr val="0000CC"/>
                </a:solidFill>
              </a:rPr>
              <a:t>Linacs</a:t>
            </a:r>
            <a:endParaRPr lang="en-US" sz="3200" dirty="0" smtClean="0">
              <a:solidFill>
                <a:srgbClr val="0000CC"/>
              </a:solidFill>
            </a:endParaRPr>
          </a:p>
          <a:p>
            <a:pPr algn="ctr"/>
            <a:r>
              <a:rPr lang="en-US" sz="3200" dirty="0" smtClean="0">
                <a:solidFill>
                  <a:srgbClr val="0000CC"/>
                </a:solidFill>
              </a:rPr>
              <a:t>NC RF for </a:t>
            </a:r>
            <a:r>
              <a:rPr lang="en-US" sz="3200" dirty="0" err="1" smtClean="0">
                <a:solidFill>
                  <a:srgbClr val="0000CC"/>
                </a:solidFill>
              </a:rPr>
              <a:t>accel</a:t>
            </a:r>
            <a:endParaRPr lang="en-US" sz="3200" dirty="0" smtClean="0">
              <a:solidFill>
                <a:srgbClr val="0000CC"/>
              </a:solidFill>
            </a:endParaRPr>
          </a:p>
          <a:p>
            <a:pPr algn="ctr"/>
            <a:r>
              <a:rPr lang="en-US" sz="3200" dirty="0" smtClean="0">
                <a:solidFill>
                  <a:srgbClr val="0000CC"/>
                </a:solidFill>
              </a:rPr>
              <a:t>SC RF for </a:t>
            </a:r>
            <a:r>
              <a:rPr lang="en-US" sz="3200" dirty="0" err="1" smtClean="0">
                <a:solidFill>
                  <a:srgbClr val="0000CC"/>
                </a:solidFill>
              </a:rPr>
              <a:t>accel</a:t>
            </a:r>
            <a:r>
              <a:rPr lang="en-US" sz="3200" dirty="0" smtClean="0">
                <a:solidFill>
                  <a:srgbClr val="0000CC"/>
                </a:solidFill>
              </a:rPr>
              <a:t>, …</a:t>
            </a:r>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dirty="0" err="1" smtClean="0"/>
              <a:t>Fermilab</a:t>
            </a:r>
            <a:r>
              <a:rPr lang="en-US" dirty="0" smtClean="0"/>
              <a:t> W&amp;C      February 24, 2011</a:t>
            </a:r>
            <a:endParaRPr lang="en-US" dirty="0"/>
          </a:p>
        </p:txBody>
      </p:sp>
      <p:sp>
        <p:nvSpPr>
          <p:cNvPr id="7" name="Slide Number Placeholder 6"/>
          <p:cNvSpPr>
            <a:spLocks noGrp="1"/>
          </p:cNvSpPr>
          <p:nvPr>
            <p:ph type="sldNum" sz="quarter" idx="12"/>
          </p:nvPr>
        </p:nvSpPr>
        <p:spPr/>
        <p:txBody>
          <a:bodyPr/>
          <a:lstStyle/>
          <a:p>
            <a:pPr>
              <a:defRPr/>
            </a:pPr>
            <a:fld id="{636CF26B-2D57-4D69-8A36-791C8D1D5DBF}" type="slidenum">
              <a:rPr lang="en-US" smtClean="0"/>
              <a:pPr>
                <a:defRPr/>
              </a:pPr>
              <a:t>25</a:t>
            </a:fld>
            <a:endParaRPr lang="en-US" dirty="0"/>
          </a:p>
        </p:txBody>
      </p:sp>
      <p:pic>
        <p:nvPicPr>
          <p:cNvPr id="10" name="Picture 3" descr="ILC_Cavity_general_view"/>
          <p:cNvPicPr>
            <a:picLocks noChangeAspect="1" noChangeArrowheads="1"/>
          </p:cNvPicPr>
          <p:nvPr/>
        </p:nvPicPr>
        <p:blipFill>
          <a:blip r:embed="rId3" cstate="print"/>
          <a:srcRect/>
          <a:stretch>
            <a:fillRect/>
          </a:stretch>
        </p:blipFill>
        <p:spPr bwMode="auto">
          <a:xfrm>
            <a:off x="3886201" y="1066800"/>
            <a:ext cx="5257800" cy="3380902"/>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4038600" y="2133600"/>
            <a:ext cx="5105400" cy="3829050"/>
          </a:xfrm>
          <a:prstGeom prst="rect">
            <a:avLst/>
          </a:prstGeom>
          <a:noFill/>
          <a:ln w="9525">
            <a:noFill/>
            <a:miter lim="800000"/>
            <a:headEnd/>
            <a:tailEnd/>
          </a:ln>
        </p:spPr>
      </p:pic>
      <p:pic>
        <p:nvPicPr>
          <p:cNvPr id="13" name="Picture 3"/>
          <p:cNvPicPr>
            <a:picLocks noChangeAspect="1" noChangeArrowheads="1"/>
          </p:cNvPicPr>
          <p:nvPr/>
        </p:nvPicPr>
        <p:blipFill>
          <a:blip r:embed="rId5" cstate="print"/>
          <a:srcRect/>
          <a:stretch>
            <a:fillRect/>
          </a:stretch>
        </p:blipFill>
        <p:spPr bwMode="auto">
          <a:xfrm>
            <a:off x="3948114" y="3352801"/>
            <a:ext cx="5195886" cy="3260164"/>
          </a:xfrm>
          <a:prstGeom prst="rect">
            <a:avLst/>
          </a:prstGeom>
          <a:noFill/>
          <a:ln w="9525">
            <a:noFill/>
            <a:miter lim="800000"/>
            <a:headEnd/>
            <a:tailEnd/>
          </a:ln>
        </p:spPr>
      </p:pic>
      <p:pic>
        <p:nvPicPr>
          <p:cNvPr id="12" name="Picture 14" descr="double pancake"/>
          <p:cNvPicPr>
            <a:picLocks noChangeAspect="1" noChangeArrowheads="1"/>
          </p:cNvPicPr>
          <p:nvPr/>
        </p:nvPicPr>
        <p:blipFill>
          <a:blip r:embed="rId6" cstate="print"/>
          <a:srcRect/>
          <a:stretch>
            <a:fillRect/>
          </a:stretch>
        </p:blipFill>
        <p:spPr bwMode="auto">
          <a:xfrm>
            <a:off x="3962400" y="5147058"/>
            <a:ext cx="5181601" cy="1710941"/>
          </a:xfrm>
          <a:prstGeom prst="rect">
            <a:avLst/>
          </a:prstGeom>
          <a:noFill/>
          <a:ln w="9525">
            <a:solidFill>
              <a:schemeClr val="tx1"/>
            </a:solid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ppt_x"/>
                                          </p:val>
                                        </p:tav>
                                        <p:tav tm="100000">
                                          <p:val>
                                            <p:strVal val="#ppt_x"/>
                                          </p:val>
                                        </p:tav>
                                      </p:tavLst>
                                    </p:anim>
                                    <p:anim calcmode="lin" valueType="num">
                                      <p:cBhvr additive="base">
                                        <p:cTn id="13" dur="20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000" fill="hold"/>
                                        <p:tgtEl>
                                          <p:spTgt spid="13"/>
                                        </p:tgtEl>
                                        <p:attrNameLst>
                                          <p:attrName>ppt_x</p:attrName>
                                        </p:attrNameLst>
                                      </p:cBhvr>
                                      <p:tavLst>
                                        <p:tav tm="0">
                                          <p:val>
                                            <p:strVal val="#ppt_x"/>
                                          </p:val>
                                        </p:tav>
                                        <p:tav tm="100000">
                                          <p:val>
                                            <p:strVal val="#ppt_x"/>
                                          </p:val>
                                        </p:tav>
                                      </p:tavLst>
                                    </p:anim>
                                    <p:anim calcmode="lin" valueType="num">
                                      <p:cBhvr additive="base">
                                        <p:cTn id="18" dur="20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2000" fill="hold"/>
                                        <p:tgtEl>
                                          <p:spTgt spid="12"/>
                                        </p:tgtEl>
                                        <p:attrNameLst>
                                          <p:attrName>ppt_x</p:attrName>
                                        </p:attrNameLst>
                                      </p:cBhvr>
                                      <p:tavLst>
                                        <p:tav tm="0">
                                          <p:val>
                                            <p:strVal val="#ppt_x"/>
                                          </p:val>
                                        </p:tav>
                                        <p:tav tm="100000">
                                          <p:val>
                                            <p:strVal val="#ppt_x"/>
                                          </p:val>
                                        </p:tav>
                                      </p:tavLst>
                                    </p:anim>
                                    <p:anim calcmode="lin" valueType="num">
                                      <p:cBhvr additive="base">
                                        <p:cTn id="23"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324600" cy="914400"/>
          </a:xfrm>
        </p:spPr>
        <p:txBody>
          <a:bodyPr>
            <a:normAutofit fontScale="90000"/>
          </a:bodyPr>
          <a:lstStyle/>
          <a:p>
            <a:r>
              <a:rPr lang="en-US" dirty="0" smtClean="0"/>
              <a:t>Summary</a:t>
            </a:r>
            <a:br>
              <a:rPr lang="en-US" dirty="0" smtClean="0"/>
            </a:br>
            <a:endParaRPr lang="en-US" sz="1800" i="1" dirty="0"/>
          </a:p>
        </p:txBody>
      </p:sp>
      <p:sp>
        <p:nvSpPr>
          <p:cNvPr id="3" name="Content Placeholder 2"/>
          <p:cNvSpPr>
            <a:spLocks noGrp="1"/>
          </p:cNvSpPr>
          <p:nvPr>
            <p:ph idx="1"/>
          </p:nvPr>
        </p:nvSpPr>
        <p:spPr>
          <a:xfrm>
            <a:off x="76200" y="1143000"/>
            <a:ext cx="8991600" cy="5257800"/>
          </a:xfrm>
        </p:spPr>
        <p:txBody>
          <a:bodyPr>
            <a:normAutofit fontScale="92500"/>
          </a:bodyPr>
          <a:lstStyle/>
          <a:p>
            <a:r>
              <a:rPr lang="en-US" dirty="0" err="1" smtClean="0"/>
              <a:t>Muon</a:t>
            </a:r>
            <a:r>
              <a:rPr lang="en-US" dirty="0" smtClean="0"/>
              <a:t> Collider is a complex project </a:t>
            </a:r>
          </a:p>
          <a:p>
            <a:pPr lvl="1"/>
            <a:r>
              <a:rPr lang="en-US" dirty="0" smtClean="0">
                <a:solidFill>
                  <a:srgbClr val="0000CC"/>
                </a:solidFill>
              </a:rPr>
              <a:t>not as much as  CLIC or plasma… closer to the </a:t>
            </a:r>
            <a:r>
              <a:rPr lang="en-US" dirty="0" err="1" smtClean="0">
                <a:solidFill>
                  <a:srgbClr val="0000CC"/>
                </a:solidFill>
              </a:rPr>
              <a:t>Tevatron</a:t>
            </a:r>
            <a:endParaRPr lang="en-US" dirty="0" smtClean="0">
              <a:solidFill>
                <a:srgbClr val="0000CC"/>
              </a:solidFill>
            </a:endParaRPr>
          </a:p>
          <a:p>
            <a:r>
              <a:rPr lang="en-US" dirty="0" smtClean="0"/>
              <a:t>There are many opportunities for you </a:t>
            </a:r>
            <a:r>
              <a:rPr lang="en-US" smtClean="0"/>
              <a:t>to contribute</a:t>
            </a:r>
            <a:r>
              <a:rPr lang="en-US" smtClean="0">
                <a:solidFill>
                  <a:srgbClr val="993300"/>
                </a:solidFill>
              </a:rPr>
              <a:t>: </a:t>
            </a:r>
            <a:endParaRPr lang="en-US" dirty="0" smtClean="0">
              <a:solidFill>
                <a:srgbClr val="993300"/>
              </a:solidFill>
            </a:endParaRPr>
          </a:p>
          <a:p>
            <a:r>
              <a:rPr lang="en-US" dirty="0" err="1" smtClean="0">
                <a:solidFill>
                  <a:srgbClr val="993300"/>
                </a:solidFill>
              </a:rPr>
              <a:t>MuCool</a:t>
            </a:r>
            <a:r>
              <a:rPr lang="en-US" dirty="0" smtClean="0">
                <a:solidFill>
                  <a:srgbClr val="993300"/>
                </a:solidFill>
              </a:rPr>
              <a:t>  - an experimental program aimed at developing a solution to our </a:t>
            </a:r>
            <a:r>
              <a:rPr lang="en-US" i="1" dirty="0" smtClean="0">
                <a:solidFill>
                  <a:srgbClr val="993300"/>
                </a:solidFill>
              </a:rPr>
              <a:t>“RF Challenge”</a:t>
            </a:r>
          </a:p>
          <a:p>
            <a:pPr lvl="1"/>
            <a:r>
              <a:rPr lang="en-US" dirty="0" smtClean="0">
                <a:solidFill>
                  <a:srgbClr val="0000CC"/>
                </a:solidFill>
              </a:rPr>
              <a:t>now coming on strongly, entering a new exciting phase</a:t>
            </a:r>
          </a:p>
          <a:p>
            <a:pPr>
              <a:defRPr/>
            </a:pPr>
            <a:r>
              <a:rPr lang="en-GB" dirty="0">
                <a:solidFill>
                  <a:srgbClr val="993300"/>
                </a:solidFill>
              </a:rPr>
              <a:t>MICE is exploring muon ionization cooling which is a key R&amp;D </a:t>
            </a:r>
            <a:r>
              <a:rPr lang="en-GB" dirty="0" smtClean="0">
                <a:solidFill>
                  <a:srgbClr val="993300"/>
                </a:solidFill>
              </a:rPr>
              <a:t>step towards future muon facilities</a:t>
            </a:r>
          </a:p>
          <a:p>
            <a:pPr lvl="1">
              <a:defRPr/>
            </a:pPr>
            <a:r>
              <a:rPr lang="en-US" dirty="0" err="1" smtClean="0">
                <a:solidFill>
                  <a:srgbClr val="0000CC"/>
                </a:solidFill>
              </a:rPr>
              <a:t>muon</a:t>
            </a:r>
            <a:r>
              <a:rPr lang="en-US" dirty="0" smtClean="0">
                <a:solidFill>
                  <a:srgbClr val="0000CC"/>
                </a:solidFill>
              </a:rPr>
              <a:t> </a:t>
            </a:r>
            <a:r>
              <a:rPr lang="en-US" dirty="0">
                <a:solidFill>
                  <a:srgbClr val="0000CC"/>
                </a:solidFill>
              </a:rPr>
              <a:t>beam and the </a:t>
            </a:r>
            <a:r>
              <a:rPr lang="en-US" dirty="0" smtClean="0">
                <a:solidFill>
                  <a:srgbClr val="0000CC"/>
                </a:solidFill>
              </a:rPr>
              <a:t>beam-line detectors are </a:t>
            </a:r>
            <a:r>
              <a:rPr lang="en-US" dirty="0" err="1" smtClean="0">
                <a:solidFill>
                  <a:srgbClr val="0000CC"/>
                </a:solidFill>
              </a:rPr>
              <a:t>up&amp;running</a:t>
            </a:r>
            <a:endParaRPr lang="en-US" dirty="0" smtClean="0">
              <a:solidFill>
                <a:srgbClr val="0000CC"/>
              </a:solidFill>
            </a:endParaRPr>
          </a:p>
          <a:p>
            <a:pPr>
              <a:defRPr/>
            </a:pPr>
            <a:r>
              <a:rPr lang="en-US" dirty="0" smtClean="0">
                <a:solidFill>
                  <a:srgbClr val="993300"/>
                </a:solidFill>
              </a:rPr>
              <a:t>6DICE experiment  and Hardware R&amp;D need help, too</a:t>
            </a:r>
            <a:endParaRPr lang="en-US" dirty="0">
              <a:solidFill>
                <a:srgbClr val="993300"/>
              </a:solidFill>
            </a:endParaRPr>
          </a:p>
          <a:p>
            <a:pPr lvl="1">
              <a:defRPr/>
            </a:pPr>
            <a:endParaRPr lang="en-GB" dirty="0" smtClean="0"/>
          </a:p>
          <a:p>
            <a:pPr lvl="1">
              <a:defRPr/>
            </a:pPr>
            <a:endParaRPr lang="en-GB" dirty="0"/>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26</a:t>
            </a:fld>
            <a:endParaRPr lang="en-US" dirty="0"/>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324600" cy="914400"/>
          </a:xfrm>
        </p:spPr>
        <p:txBody>
          <a:bodyPr>
            <a:normAutofit fontScale="90000"/>
          </a:bodyPr>
          <a:lstStyle/>
          <a:p>
            <a:r>
              <a:rPr lang="en-US" dirty="0" smtClean="0"/>
              <a:t/>
            </a:r>
            <a:br>
              <a:rPr lang="en-US" dirty="0" smtClean="0"/>
            </a:br>
            <a:endParaRPr lang="en-US" sz="1800" i="1" dirty="0"/>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27</a:t>
            </a:fld>
            <a:endParaRPr lang="en-US" dirty="0"/>
          </a:p>
        </p:txBody>
      </p:sp>
      <p:sp>
        <p:nvSpPr>
          <p:cNvPr id="7" name="Content Placeholder 6"/>
          <p:cNvSpPr>
            <a:spLocks noGrp="1"/>
          </p:cNvSpPr>
          <p:nvPr>
            <p:ph idx="1"/>
          </p:nvPr>
        </p:nvSpPr>
        <p:spPr/>
        <p:txBody>
          <a:bodyPr/>
          <a:lstStyle/>
          <a:p>
            <a:pPr algn="ctr"/>
            <a:r>
              <a:rPr lang="en-US" dirty="0" smtClean="0"/>
              <a:t>Back up slides</a:t>
            </a:r>
            <a:endParaRPr lang="en-US" dirty="0"/>
          </a:p>
        </p:txBody>
      </p:sp>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Operation in Vacuum</a:t>
            </a:r>
            <a:br>
              <a:rPr lang="en-US" dirty="0" smtClean="0"/>
            </a:br>
            <a:r>
              <a:rPr lang="en-US" dirty="0" smtClean="0"/>
              <a:t>805 MHz Imaging</a:t>
            </a:r>
            <a:endParaRPr lang="en-US" dirty="0"/>
          </a:p>
        </p:txBody>
      </p:sp>
      <p:pic>
        <p:nvPicPr>
          <p:cNvPr id="7" name="Content Placeholder 6" descr="Beamlets.jpg"/>
          <p:cNvPicPr>
            <a:picLocks noGrp="1" noChangeAspect="1"/>
          </p:cNvPicPr>
          <p:nvPr>
            <p:ph idx="1"/>
          </p:nvPr>
        </p:nvPicPr>
        <p:blipFill>
          <a:blip r:embed="rId2" cstate="print"/>
          <a:stretch>
            <a:fillRect/>
          </a:stretch>
        </p:blipFill>
        <p:spPr>
          <a:xfrm>
            <a:off x="1524000" y="1295400"/>
            <a:ext cx="7359650" cy="3400420"/>
          </a:xfrm>
        </p:spPr>
      </p:pic>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28</a:t>
            </a:fld>
            <a:endParaRPr lang="en-US" dirty="0"/>
          </a:p>
        </p:txBody>
      </p:sp>
      <p:grpSp>
        <p:nvGrpSpPr>
          <p:cNvPr id="19" name="Group 18"/>
          <p:cNvGrpSpPr/>
          <p:nvPr/>
        </p:nvGrpSpPr>
        <p:grpSpPr>
          <a:xfrm>
            <a:off x="228600" y="3352800"/>
            <a:ext cx="3810000" cy="2911475"/>
            <a:chOff x="5181600" y="3810000"/>
            <a:chExt cx="3810000" cy="2911475"/>
          </a:xfrm>
        </p:grpSpPr>
        <p:sp>
          <p:nvSpPr>
            <p:cNvPr id="9" name="Slide Number Placeholder 2"/>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B9B9303-84AF-412D-950D-E2546D84F093}"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5181600" y="3810000"/>
              <a:ext cx="38100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3"/>
            <p:cNvPicPr>
              <a:picLocks noChangeAspect="1" noChangeArrowheads="1"/>
            </p:cNvPicPr>
            <p:nvPr/>
          </p:nvPicPr>
          <p:blipFill>
            <a:blip r:embed="rId3" cstate="print"/>
            <a:srcRect/>
            <a:stretch>
              <a:fillRect/>
            </a:stretch>
          </p:blipFill>
          <p:spPr bwMode="auto">
            <a:xfrm>
              <a:off x="5334000" y="5562600"/>
              <a:ext cx="1485500" cy="565037"/>
            </a:xfrm>
            <a:prstGeom prst="rect">
              <a:avLst/>
            </a:prstGeom>
            <a:noFill/>
            <a:ln w="9525">
              <a:noFill/>
              <a:miter lim="800000"/>
              <a:headEnd/>
              <a:tailEnd/>
            </a:ln>
          </p:spPr>
        </p:pic>
        <p:sp>
          <p:nvSpPr>
            <p:cNvPr id="12" name="Arc 11"/>
            <p:cNvSpPr/>
            <p:nvPr/>
          </p:nvSpPr>
          <p:spPr>
            <a:xfrm rot="10800000">
              <a:off x="5210474" y="4130969"/>
              <a:ext cx="1647525" cy="371375"/>
            </a:xfrm>
            <a:prstGeom prst="arc">
              <a:avLst>
                <a:gd name="adj1" fmla="val 10898361"/>
                <a:gd name="adj2" fmla="val 0"/>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p:cNvSpPr/>
            <p:nvPr/>
          </p:nvSpPr>
          <p:spPr>
            <a:xfrm>
              <a:off x="6096000" y="4495800"/>
              <a:ext cx="20855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rot="5400000">
              <a:off x="5219700" y="5219700"/>
              <a:ext cx="685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5257800" y="5105400"/>
              <a:ext cx="228600" cy="381000"/>
            </a:xfrm>
            <a:prstGeom prst="rect">
              <a:avLst/>
            </a:prstGeom>
            <a:noFill/>
          </p:spPr>
          <p:txBody>
            <a:bodyPr wrap="square" rtlCol="0">
              <a:spAutoFit/>
            </a:bodyPr>
            <a:lstStyle/>
            <a:p>
              <a:r>
                <a:rPr lang="en-US" dirty="0" smtClean="0"/>
                <a:t>B</a:t>
              </a:r>
              <a:endParaRPr lang="en-US" dirty="0"/>
            </a:p>
          </p:txBody>
        </p:sp>
        <p:sp>
          <p:nvSpPr>
            <p:cNvPr id="16" name="TextBox 15"/>
            <p:cNvSpPr txBox="1"/>
            <p:nvPr/>
          </p:nvSpPr>
          <p:spPr>
            <a:xfrm>
              <a:off x="5562600" y="4114800"/>
              <a:ext cx="1447800" cy="276999"/>
            </a:xfrm>
            <a:prstGeom prst="rect">
              <a:avLst/>
            </a:prstGeom>
            <a:noFill/>
          </p:spPr>
          <p:txBody>
            <a:bodyPr wrap="square" rtlCol="0">
              <a:spAutoFit/>
            </a:bodyPr>
            <a:lstStyle/>
            <a:p>
              <a:r>
                <a:rPr lang="en-US" sz="1200" b="1" dirty="0" smtClean="0"/>
                <a:t>Hot Spot Arc forms</a:t>
              </a:r>
              <a:endParaRPr lang="en-US" sz="1200" b="1" dirty="0"/>
            </a:p>
          </p:txBody>
        </p:sp>
        <p:sp>
          <p:nvSpPr>
            <p:cNvPr id="17" name="TextBox 16"/>
            <p:cNvSpPr txBox="1"/>
            <p:nvPr/>
          </p:nvSpPr>
          <p:spPr>
            <a:xfrm>
              <a:off x="6705600" y="4648200"/>
              <a:ext cx="2209800" cy="1169551"/>
            </a:xfrm>
            <a:prstGeom prst="rect">
              <a:avLst/>
            </a:prstGeom>
            <a:noFill/>
          </p:spPr>
          <p:txBody>
            <a:bodyPr wrap="square" rtlCol="0">
              <a:spAutoFit/>
            </a:bodyPr>
            <a:lstStyle/>
            <a:p>
              <a:pPr algn="ctr"/>
              <a:r>
                <a:rPr lang="en-US" sz="1400" b="1" dirty="0" smtClean="0">
                  <a:solidFill>
                    <a:srgbClr val="FF0000"/>
                  </a:solidFill>
                </a:rPr>
                <a:t>Cavity Energy</a:t>
              </a:r>
            </a:p>
            <a:p>
              <a:pPr algn="ctr"/>
              <a:r>
                <a:rPr lang="en-US" sz="1400" b="1" dirty="0" smtClean="0">
                  <a:solidFill>
                    <a:srgbClr val="FF0000"/>
                  </a:solidFill>
                </a:rPr>
                <a:t>W=1/2 CV</a:t>
              </a:r>
              <a:r>
                <a:rPr lang="en-US" sz="1400" b="1" baseline="30000" dirty="0" smtClean="0">
                  <a:solidFill>
                    <a:srgbClr val="FF0000"/>
                  </a:solidFill>
                </a:rPr>
                <a:t>2</a:t>
              </a:r>
              <a:r>
                <a:rPr lang="en-US" sz="1400" b="1" dirty="0" smtClean="0">
                  <a:solidFill>
                    <a:srgbClr val="FF0000"/>
                  </a:solidFill>
                </a:rPr>
                <a:t> </a:t>
              </a:r>
              <a:r>
                <a:rPr lang="en-US" sz="1400" b="1" dirty="0" smtClean="0">
                  <a:solidFill>
                    <a:srgbClr val="FF0000"/>
                  </a:solidFill>
                  <a:latin typeface="Symbol" pitchFamily="18" charset="2"/>
                </a:rPr>
                <a:t> </a:t>
              </a:r>
            </a:p>
            <a:p>
              <a:pPr algn="ctr"/>
              <a:r>
                <a:rPr lang="en-US" sz="1400" dirty="0" smtClean="0">
                  <a:solidFill>
                    <a:srgbClr val="FF0000"/>
                  </a:solidFill>
                  <a:latin typeface="Symbol" pitchFamily="18" charset="2"/>
                  <a:cs typeface="Arial" pitchFamily="34" charset="0"/>
                </a:rPr>
                <a:t>»</a:t>
              </a:r>
              <a:r>
                <a:rPr lang="en-US" sz="1400" dirty="0" smtClean="0">
                  <a:solidFill>
                    <a:srgbClr val="FF0000"/>
                  </a:solidFill>
                  <a:latin typeface="Arial" pitchFamily="34" charset="0"/>
                  <a:cs typeface="Arial" pitchFamily="34" charset="0"/>
                </a:rPr>
                <a:t> </a:t>
              </a:r>
              <a:r>
                <a:rPr lang="en-US" sz="1400" b="1" dirty="0" smtClean="0">
                  <a:solidFill>
                    <a:srgbClr val="FF0000"/>
                  </a:solidFill>
                  <a:latin typeface="Arial" pitchFamily="34" charset="0"/>
                  <a:cs typeface="Arial" pitchFamily="34" charset="0"/>
                </a:rPr>
                <a:t>1-5 joule</a:t>
              </a:r>
            </a:p>
            <a:p>
              <a:pPr algn="ctr"/>
              <a:r>
                <a:rPr lang="en-US" sz="1400" b="1" dirty="0" smtClean="0">
                  <a:solidFill>
                    <a:srgbClr val="FF0000"/>
                  </a:solidFill>
                </a:rPr>
                <a:t>All goes into melting Cu</a:t>
              </a:r>
              <a:endParaRPr lang="en-US" sz="1400" b="1" dirty="0">
                <a:solidFill>
                  <a:srgbClr val="FF0000"/>
                </a:solidFill>
              </a:endParaRPr>
            </a:p>
          </p:txBody>
        </p:sp>
      </p:grpSp>
      <p:sp>
        <p:nvSpPr>
          <p:cNvPr id="20" name="Rectangle 19"/>
          <p:cNvSpPr/>
          <p:nvPr/>
        </p:nvSpPr>
        <p:spPr>
          <a:xfrm>
            <a:off x="3429000" y="59436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4114800" y="5181600"/>
            <a:ext cx="4925387" cy="923330"/>
          </a:xfrm>
          <a:prstGeom prst="rect">
            <a:avLst/>
          </a:prstGeom>
          <a:noFill/>
        </p:spPr>
        <p:txBody>
          <a:bodyPr wrap="none" rtlCol="0">
            <a:spAutoFit/>
          </a:bodyPr>
          <a:lstStyle/>
          <a:p>
            <a:pPr algn="ctr"/>
            <a:r>
              <a:rPr lang="en-US" dirty="0" smtClean="0">
                <a:solidFill>
                  <a:srgbClr val="0000FF"/>
                </a:solidFill>
              </a:rPr>
              <a:t>Surface Field Enhancement</a:t>
            </a:r>
          </a:p>
          <a:p>
            <a:pPr algn="ctr"/>
            <a:r>
              <a:rPr lang="en-US" dirty="0" smtClean="0">
                <a:solidFill>
                  <a:srgbClr val="0000FF"/>
                </a:solidFill>
              </a:rPr>
              <a:t>Initiates the event  &amp; B focuses the e</a:t>
            </a:r>
            <a:r>
              <a:rPr lang="en-US" baseline="30000" dirty="0" smtClean="0">
                <a:solidFill>
                  <a:srgbClr val="0000FF"/>
                </a:solidFill>
              </a:rPr>
              <a:t>-</a:t>
            </a:r>
            <a:r>
              <a:rPr lang="en-US" dirty="0" smtClean="0">
                <a:solidFill>
                  <a:srgbClr val="0000FF"/>
                </a:solidFill>
              </a:rPr>
              <a:t> current</a:t>
            </a:r>
          </a:p>
          <a:p>
            <a:pPr algn="ctr"/>
            <a:r>
              <a:rPr lang="en-US" dirty="0" smtClean="0">
                <a:solidFill>
                  <a:srgbClr val="0000FF"/>
                </a:solidFill>
              </a:rPr>
              <a:t>which causes damage</a:t>
            </a:r>
            <a:endParaRPr lang="en-US" dirty="0">
              <a:solidFill>
                <a:srgbClr val="0000FF"/>
              </a:solidFill>
            </a:endParaRPr>
          </a:p>
        </p:txBody>
      </p:sp>
    </p:spTree>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MTA Hall – Clean Room </a:t>
            </a:r>
            <a:endParaRPr lang="en-US" dirty="0"/>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29</a:t>
            </a:fld>
            <a:endParaRPr lang="en-US"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609600" y="3810000"/>
            <a:ext cx="3251200" cy="2438400"/>
          </a:xfrm>
          <a:prstGeom prst="rect">
            <a:avLst/>
          </a:prstGeom>
          <a:noFill/>
          <a:ln w="9525">
            <a:noFill/>
            <a:miter lim="800000"/>
            <a:headEnd/>
            <a:tailEnd/>
          </a:ln>
        </p:spPr>
      </p:pic>
      <p:pic>
        <p:nvPicPr>
          <p:cNvPr id="11" name="Content Placeholder 6" descr="CR_cleaning.jpg"/>
          <p:cNvPicPr>
            <a:picLocks noChangeAspect="1"/>
          </p:cNvPicPr>
          <p:nvPr/>
        </p:nvPicPr>
        <p:blipFill>
          <a:blip r:embed="rId3" cstate="print"/>
          <a:stretch>
            <a:fillRect/>
          </a:stretch>
        </p:blipFill>
        <p:spPr bwMode="auto">
          <a:xfrm>
            <a:off x="5257800" y="1371600"/>
            <a:ext cx="3251200" cy="4876800"/>
          </a:xfrm>
          <a:prstGeom prst="rect">
            <a:avLst/>
          </a:prstGeom>
          <a:noFill/>
          <a:ln w="9525">
            <a:noFill/>
            <a:miter lim="800000"/>
            <a:headEnd/>
            <a:tailEnd/>
          </a:ln>
        </p:spPr>
      </p:pic>
      <p:sp>
        <p:nvSpPr>
          <p:cNvPr id="12" name="Content Placeholder 7"/>
          <p:cNvSpPr txBox="1">
            <a:spLocks/>
          </p:cNvSpPr>
          <p:nvPr/>
        </p:nvSpPr>
        <p:spPr bwMode="auto">
          <a:xfrm>
            <a:off x="0" y="1295400"/>
            <a:ext cx="51816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Goal for Clean room : Class 100</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00B050"/>
                </a:solidFill>
                <a:effectLst/>
                <a:uLnTx/>
                <a:uFillTx/>
                <a:latin typeface="+mn-lt"/>
                <a:ea typeface="+mn-ea"/>
                <a:cs typeface="+mn-cs"/>
              </a:rPr>
              <a:t>Achieved better than Class 10</a:t>
            </a:r>
          </a:p>
          <a:p>
            <a:pPr marL="1143000" marR="0" lvl="2"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rgbClr val="0066FF"/>
                </a:solidFill>
                <a:effectLst/>
                <a:uLnTx/>
                <a:uFillTx/>
                <a:latin typeface="+mn-lt"/>
                <a:ea typeface="+mn-ea"/>
                <a:cs typeface="+mn-cs"/>
              </a:rPr>
              <a:t>Even with 3 people inside: Class 40</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sz="2800" dirty="0" smtClean="0">
                <a:latin typeface="+mn-lt"/>
              </a:rPr>
              <a:t>Goal for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Hall: Class 1000</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00B050"/>
                </a:solidFill>
                <a:effectLst/>
                <a:uLnTx/>
                <a:uFillTx/>
                <a:latin typeface="+mn-lt"/>
                <a:ea typeface="+mn-ea"/>
                <a:cs typeface="+mn-cs"/>
              </a:rPr>
              <a:t>Achieved Class 500</a:t>
            </a:r>
            <a:endParaRPr kumimoji="0" lang="en-US" sz="2400" b="0" i="0" u="none" strike="noStrike" kern="1200" cap="none" spc="0" normalizeH="0" baseline="0" noProof="0" dirty="0">
              <a:ln>
                <a:noFill/>
              </a:ln>
              <a:solidFill>
                <a:srgbClr val="00B050"/>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43000" y="228600"/>
            <a:ext cx="7162800" cy="685800"/>
          </a:xfrm>
        </p:spPr>
        <p:txBody>
          <a:bodyPr/>
          <a:lstStyle/>
          <a:p>
            <a:pPr eaLnBrk="1" hangingPunct="1">
              <a:lnSpc>
                <a:spcPct val="80000"/>
              </a:lnSpc>
            </a:pPr>
            <a:r>
              <a:rPr lang="en-US" dirty="0" smtClean="0"/>
              <a:t>Luminosity ~1/</a:t>
            </a:r>
            <a:r>
              <a:rPr lang="en-US" i="1" dirty="0" smtClean="0"/>
              <a:t>beamsize</a:t>
            </a:r>
            <a:r>
              <a:rPr lang="en-US" dirty="0" smtClean="0"/>
              <a:t>^2</a:t>
            </a:r>
            <a:endParaRPr lang="en-US" sz="4000" dirty="0" smtClean="0"/>
          </a:p>
        </p:txBody>
      </p:sp>
      <p:sp>
        <p:nvSpPr>
          <p:cNvPr id="4" name="Slide Number Placeholder 3"/>
          <p:cNvSpPr>
            <a:spLocks noGrp="1"/>
          </p:cNvSpPr>
          <p:nvPr>
            <p:ph type="sldNum" sz="quarter" idx="10"/>
          </p:nvPr>
        </p:nvSpPr>
        <p:spPr/>
        <p:txBody>
          <a:bodyPr/>
          <a:lstStyle/>
          <a:p>
            <a:pPr>
              <a:defRPr/>
            </a:pPr>
            <a:fld id="{0912754D-5F16-42EF-9F95-C63C7D39BC60}" type="slidenum">
              <a:rPr lang="en-US" smtClean="0"/>
              <a:pPr>
                <a:defRPr/>
              </a:pPr>
              <a:t>3</a:t>
            </a:fld>
            <a:endParaRPr lang="en-US" dirty="0"/>
          </a:p>
        </p:txBody>
      </p:sp>
      <p:pic>
        <p:nvPicPr>
          <p:cNvPr id="51204" name="Content Placeholder 5" descr="AllColingvsLum.png"/>
          <p:cNvPicPr>
            <a:picLocks noGrp="1" noChangeAspect="1"/>
          </p:cNvPicPr>
          <p:nvPr>
            <p:ph idx="1"/>
          </p:nvPr>
        </p:nvPicPr>
        <p:blipFill>
          <a:blip r:embed="rId3" cstate="print"/>
          <a:srcRect/>
          <a:stretch>
            <a:fillRect/>
          </a:stretch>
        </p:blipFill>
        <p:spPr>
          <a:xfrm>
            <a:off x="0" y="838200"/>
            <a:ext cx="8763000" cy="6019800"/>
          </a:xfrm>
        </p:spPr>
      </p:pic>
      <p:sp>
        <p:nvSpPr>
          <p:cNvPr id="51205" name="Rounded Rectangular Callout 6"/>
          <p:cNvSpPr>
            <a:spLocks noChangeArrowheads="1"/>
          </p:cNvSpPr>
          <p:nvPr/>
        </p:nvSpPr>
        <p:spPr bwMode="auto">
          <a:xfrm>
            <a:off x="1600200" y="914400"/>
            <a:ext cx="990600" cy="457200"/>
          </a:xfrm>
          <a:prstGeom prst="wedgeRoundRectCallout">
            <a:avLst>
              <a:gd name="adj1" fmla="val -38833"/>
              <a:gd name="adj2" fmla="val 89167"/>
              <a:gd name="adj3" fmla="val 16667"/>
            </a:avLst>
          </a:prstGeom>
          <a:solidFill>
            <a:schemeClr val="accent1"/>
          </a:solidFill>
          <a:ln w="9525" algn="ctr">
            <a:solidFill>
              <a:schemeClr val="tx1"/>
            </a:solidFill>
            <a:round/>
            <a:headEnd/>
            <a:tailEnd/>
          </a:ln>
        </p:spPr>
        <p:txBody>
          <a:bodyPr/>
          <a:lstStyle/>
          <a:p>
            <a:r>
              <a:rPr lang="en-US"/>
              <a:t>3TeV</a:t>
            </a:r>
          </a:p>
        </p:txBody>
      </p:sp>
      <p:cxnSp>
        <p:nvCxnSpPr>
          <p:cNvPr id="7" name="Straight Arrow Connector 6"/>
          <p:cNvCxnSpPr/>
          <p:nvPr/>
        </p:nvCxnSpPr>
        <p:spPr>
          <a:xfrm rot="10800000" flipV="1">
            <a:off x="2819400" y="8382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4229100" y="8001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81600" y="838200"/>
            <a:ext cx="1447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553200" cy="914400"/>
          </a:xfrm>
        </p:spPr>
        <p:txBody>
          <a:bodyPr>
            <a:normAutofit fontScale="90000"/>
          </a:bodyPr>
          <a:lstStyle/>
          <a:p>
            <a:r>
              <a:rPr lang="en-US" dirty="0" smtClean="0"/>
              <a:t>The Greatest Challenge for Future Muon Accelerator Facilities</a:t>
            </a:r>
            <a:endParaRPr lang="en-US" dirty="0"/>
          </a:p>
        </p:txBody>
      </p:sp>
      <p:sp>
        <p:nvSpPr>
          <p:cNvPr id="3" name="Content Placeholder 2"/>
          <p:cNvSpPr>
            <a:spLocks noGrp="1"/>
          </p:cNvSpPr>
          <p:nvPr>
            <p:ph idx="1"/>
          </p:nvPr>
        </p:nvSpPr>
        <p:spPr/>
        <p:txBody>
          <a:bodyPr/>
          <a:lstStyle/>
          <a:p>
            <a:r>
              <a:rPr lang="en-US" dirty="0" smtClean="0"/>
              <a:t>In order to fully utilize the intense source of </a:t>
            </a:r>
            <a:r>
              <a:rPr lang="en-US" dirty="0" err="1" smtClean="0"/>
              <a:t>muons</a:t>
            </a:r>
            <a:r>
              <a:rPr lang="en-US" dirty="0" smtClean="0"/>
              <a:t> that can be produced at a multi-megawatt target facility, the muon beam must be “cooled”</a:t>
            </a:r>
          </a:p>
          <a:p>
            <a:pPr lvl="1"/>
            <a:r>
              <a:rPr lang="en-US" dirty="0" smtClean="0">
                <a:solidFill>
                  <a:srgbClr val="0000CC"/>
                </a:solidFill>
              </a:rPr>
              <a:t>Provides potential 1-2 orders of magnitude increase in sensitivity for future </a:t>
            </a:r>
            <a:r>
              <a:rPr lang="en-US" dirty="0" err="1" smtClean="0">
                <a:solidFill>
                  <a:srgbClr val="0000CC"/>
                </a:solidFill>
              </a:rPr>
              <a:t>cLFV</a:t>
            </a:r>
            <a:r>
              <a:rPr lang="en-US" dirty="0" smtClean="0">
                <a:solidFill>
                  <a:srgbClr val="0000CC"/>
                </a:solidFill>
              </a:rPr>
              <a:t> experiments</a:t>
            </a:r>
          </a:p>
          <a:p>
            <a:pPr lvl="1"/>
            <a:r>
              <a:rPr lang="en-US" dirty="0" smtClean="0">
                <a:solidFill>
                  <a:srgbClr val="0000CC"/>
                </a:solidFill>
              </a:rPr>
              <a:t>Greatly improves the performance of the Neutrino Factory</a:t>
            </a:r>
          </a:p>
          <a:p>
            <a:pPr lvl="1"/>
            <a:r>
              <a:rPr lang="en-US" dirty="0" smtClean="0">
                <a:solidFill>
                  <a:srgbClr val="0000CC"/>
                </a:solidFill>
              </a:rPr>
              <a:t>Is absolutely needed for an energy-frontier, high-luminosity Muon Collider</a:t>
            </a:r>
            <a:endParaRPr lang="en-US" dirty="0">
              <a:solidFill>
                <a:srgbClr val="0000CC"/>
              </a:solidFill>
            </a:endParaRPr>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4</a:t>
            </a:fld>
            <a:endParaRPr lang="en-US" dirty="0"/>
          </a:p>
        </p:txBody>
      </p:sp>
    </p:spTree>
    <p:extLst>
      <p:ext uri="{BB962C8B-B14F-4D97-AF65-F5344CB8AC3E}">
        <p14:creationId xmlns:p14="http://schemas.microsoft.com/office/powerpoint/2010/main" xmlns="" val="2213519511"/>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srcRect/>
          <a:stretch>
            <a:fillRect/>
          </a:stretch>
        </p:blipFill>
        <p:spPr bwMode="auto">
          <a:xfrm>
            <a:off x="3352800" y="1143000"/>
            <a:ext cx="2133600" cy="5372100"/>
          </a:xfrm>
          <a:prstGeom prst="rect">
            <a:avLst/>
          </a:prstGeom>
          <a:noFill/>
          <a:ln w="9525">
            <a:noFill/>
            <a:miter lim="800000"/>
            <a:headEnd/>
            <a:tailEnd/>
          </a:ln>
        </p:spPr>
      </p:pic>
      <p:sp>
        <p:nvSpPr>
          <p:cNvPr id="19459" name="Rectangle 2"/>
          <p:cNvSpPr>
            <a:spLocks noGrp="1" noChangeArrowheads="1"/>
          </p:cNvSpPr>
          <p:nvPr>
            <p:ph type="title"/>
          </p:nvPr>
        </p:nvSpPr>
        <p:spPr>
          <a:xfrm>
            <a:off x="228600" y="-76200"/>
            <a:ext cx="8839200" cy="1143000"/>
          </a:xfrm>
        </p:spPr>
        <p:txBody>
          <a:bodyPr/>
          <a:lstStyle/>
          <a:p>
            <a:pPr eaLnBrk="1" hangingPunct="1"/>
            <a:r>
              <a:rPr lang="en-US" dirty="0" err="1" smtClean="0"/>
              <a:t>Muon</a:t>
            </a:r>
            <a:r>
              <a:rPr lang="en-US" dirty="0" smtClean="0"/>
              <a:t> Collider Scheme: 7+ machines</a:t>
            </a:r>
          </a:p>
        </p:txBody>
      </p:sp>
      <p:pic>
        <p:nvPicPr>
          <p:cNvPr id="19460" name="Picture 5"/>
          <p:cNvPicPr>
            <a:picLocks noChangeAspect="1" noChangeArrowheads="1"/>
          </p:cNvPicPr>
          <p:nvPr/>
        </p:nvPicPr>
        <p:blipFill>
          <a:blip r:embed="rId3" cstate="print"/>
          <a:srcRect/>
          <a:stretch>
            <a:fillRect/>
          </a:stretch>
        </p:blipFill>
        <p:spPr bwMode="auto">
          <a:xfrm>
            <a:off x="1295400" y="1143000"/>
            <a:ext cx="2133600" cy="1924050"/>
          </a:xfrm>
          <a:prstGeom prst="rect">
            <a:avLst/>
          </a:prstGeom>
          <a:noFill/>
          <a:ln w="9525">
            <a:noFill/>
            <a:miter lim="800000"/>
            <a:headEnd/>
            <a:tailEnd/>
          </a:ln>
        </p:spPr>
      </p:pic>
      <p:cxnSp>
        <p:nvCxnSpPr>
          <p:cNvPr id="13" name="Straight Connector 12"/>
          <p:cNvCxnSpPr/>
          <p:nvPr/>
        </p:nvCxnSpPr>
        <p:spPr bwMode="auto">
          <a:xfrm rot="5400000" flipH="1" flipV="1">
            <a:off x="2514600" y="1143000"/>
            <a:ext cx="153988" cy="1588"/>
          </a:xfrm>
          <a:prstGeom prst="line">
            <a:avLst/>
          </a:prstGeom>
          <a:solidFill>
            <a:schemeClr val="accent1"/>
          </a:solidFill>
          <a:ln w="31750" cap="flat" cmpd="sng" algn="ctr">
            <a:solidFill>
              <a:schemeClr val="bg1">
                <a:lumMod val="65000"/>
              </a:schemeClr>
            </a:solidFill>
            <a:prstDash val="solid"/>
            <a:round/>
            <a:headEnd type="none" w="med" len="med"/>
            <a:tailEnd type="none" w="med" len="med"/>
          </a:ln>
          <a:effectLst/>
        </p:spPr>
      </p:cxnSp>
      <p:cxnSp>
        <p:nvCxnSpPr>
          <p:cNvPr id="16" name="Straight Connector 15"/>
          <p:cNvCxnSpPr/>
          <p:nvPr/>
        </p:nvCxnSpPr>
        <p:spPr bwMode="auto">
          <a:xfrm>
            <a:off x="2590800" y="1066800"/>
            <a:ext cx="1600200" cy="1588"/>
          </a:xfrm>
          <a:prstGeom prst="line">
            <a:avLst/>
          </a:prstGeom>
          <a:solidFill>
            <a:schemeClr val="accent1"/>
          </a:solidFill>
          <a:ln w="31750" cap="flat" cmpd="sng" algn="ctr">
            <a:solidFill>
              <a:schemeClr val="bg1">
                <a:lumMod val="65000"/>
              </a:schemeClr>
            </a:solidFill>
            <a:prstDash val="solid"/>
            <a:round/>
            <a:headEnd type="none" w="med" len="med"/>
            <a:tailEnd type="none" w="med" len="med"/>
          </a:ln>
          <a:effectLst/>
        </p:spPr>
      </p:cxnSp>
      <p:cxnSp>
        <p:nvCxnSpPr>
          <p:cNvPr id="20" name="Straight Connector 19"/>
          <p:cNvCxnSpPr/>
          <p:nvPr/>
        </p:nvCxnSpPr>
        <p:spPr bwMode="auto">
          <a:xfrm rot="5400000" flipH="1" flipV="1">
            <a:off x="4153694" y="1104106"/>
            <a:ext cx="76200" cy="1588"/>
          </a:xfrm>
          <a:prstGeom prst="line">
            <a:avLst/>
          </a:prstGeom>
          <a:solidFill>
            <a:schemeClr val="accent1"/>
          </a:solidFill>
          <a:ln w="31750" cap="flat" cmpd="sng" algn="ctr">
            <a:solidFill>
              <a:schemeClr val="bg1">
                <a:lumMod val="65000"/>
              </a:schemeClr>
            </a:solidFill>
            <a:prstDash val="solid"/>
            <a:round/>
            <a:headEnd type="none" w="med" len="med"/>
            <a:tailEnd type="none" w="med" len="med"/>
          </a:ln>
          <a:effectLst/>
        </p:spPr>
      </p:cxnSp>
      <p:cxnSp>
        <p:nvCxnSpPr>
          <p:cNvPr id="23" name="Straight Connector 22"/>
          <p:cNvCxnSpPr/>
          <p:nvPr/>
        </p:nvCxnSpPr>
        <p:spPr bwMode="auto">
          <a:xfrm rot="5400000" flipH="1" flipV="1">
            <a:off x="2324894" y="3313906"/>
            <a:ext cx="533400" cy="1588"/>
          </a:xfrm>
          <a:prstGeom prst="line">
            <a:avLst/>
          </a:prstGeom>
          <a:solidFill>
            <a:schemeClr val="accent1"/>
          </a:solidFill>
          <a:ln w="31750" cap="flat" cmpd="sng" algn="ctr">
            <a:solidFill>
              <a:schemeClr val="bg1">
                <a:lumMod val="65000"/>
              </a:schemeClr>
            </a:solidFill>
            <a:prstDash val="solid"/>
            <a:round/>
            <a:headEnd type="none" w="med" len="med"/>
            <a:tailEnd type="none" w="med" len="med"/>
          </a:ln>
          <a:effectLst/>
        </p:spPr>
      </p:cxnSp>
      <p:sp>
        <p:nvSpPr>
          <p:cNvPr id="19465" name="Rectangle 25"/>
          <p:cNvSpPr>
            <a:spLocks noChangeArrowheads="1"/>
          </p:cNvSpPr>
          <p:nvPr/>
        </p:nvSpPr>
        <p:spPr bwMode="auto">
          <a:xfrm>
            <a:off x="2438400" y="3581400"/>
            <a:ext cx="304800" cy="1524000"/>
          </a:xfrm>
          <a:prstGeom prst="rect">
            <a:avLst/>
          </a:prstGeom>
          <a:solidFill>
            <a:srgbClr val="C97F80">
              <a:alpha val="45097"/>
            </a:srgbClr>
          </a:solidFill>
          <a:ln w="31750" algn="ctr">
            <a:solidFill>
              <a:srgbClr val="00B0F0"/>
            </a:solidFill>
            <a:round/>
            <a:headEnd/>
            <a:tailEnd/>
          </a:ln>
        </p:spPr>
        <p:txBody>
          <a:bodyPr/>
          <a:lstStyle/>
          <a:p>
            <a:endParaRPr lang="en-US"/>
          </a:p>
        </p:txBody>
      </p:sp>
      <p:sp>
        <p:nvSpPr>
          <p:cNvPr id="27" name="TextBox 26"/>
          <p:cNvSpPr txBox="1">
            <a:spLocks noChangeArrowheads="1"/>
          </p:cNvSpPr>
          <p:nvPr/>
        </p:nvSpPr>
        <p:spPr bwMode="auto">
          <a:xfrm>
            <a:off x="0" y="1066800"/>
            <a:ext cx="1398588" cy="400050"/>
          </a:xfrm>
          <a:prstGeom prst="rect">
            <a:avLst/>
          </a:prstGeom>
          <a:noFill/>
          <a:ln w="9525">
            <a:noFill/>
            <a:miter lim="800000"/>
            <a:headEnd/>
            <a:tailEnd/>
          </a:ln>
        </p:spPr>
        <p:txBody>
          <a:bodyPr wrap="none">
            <a:spAutoFit/>
          </a:bodyPr>
          <a:lstStyle/>
          <a:p>
            <a:r>
              <a:rPr lang="en-US" sz="2000" i="1"/>
              <a:t>4D cooling</a:t>
            </a:r>
          </a:p>
        </p:txBody>
      </p:sp>
      <p:sp>
        <p:nvSpPr>
          <p:cNvPr id="28" name="TextBox 27"/>
          <p:cNvSpPr txBox="1"/>
          <p:nvPr/>
        </p:nvSpPr>
        <p:spPr>
          <a:xfrm>
            <a:off x="0" y="2057400"/>
            <a:ext cx="1387475" cy="400050"/>
          </a:xfrm>
          <a:prstGeom prst="rect">
            <a:avLst/>
          </a:prstGeom>
          <a:noFill/>
        </p:spPr>
        <p:txBody>
          <a:bodyPr wrap="none">
            <a:spAutoFit/>
          </a:bodyPr>
          <a:lstStyle/>
          <a:p>
            <a:pPr>
              <a:defRPr/>
            </a:pPr>
            <a:r>
              <a:rPr lang="en-US" sz="2000" i="1" spc="-150" dirty="0">
                <a:latin typeface="Arial" pitchFamily="34" charset="0"/>
              </a:rPr>
              <a:t>20T capture </a:t>
            </a:r>
          </a:p>
        </p:txBody>
      </p:sp>
      <p:sp>
        <p:nvSpPr>
          <p:cNvPr id="29" name="TextBox 28"/>
          <p:cNvSpPr txBox="1">
            <a:spLocks noChangeArrowheads="1"/>
          </p:cNvSpPr>
          <p:nvPr/>
        </p:nvSpPr>
        <p:spPr bwMode="auto">
          <a:xfrm>
            <a:off x="5486400" y="1371600"/>
            <a:ext cx="1398588" cy="400050"/>
          </a:xfrm>
          <a:prstGeom prst="rect">
            <a:avLst/>
          </a:prstGeom>
          <a:noFill/>
          <a:ln w="9525">
            <a:noFill/>
            <a:miter lim="800000"/>
            <a:headEnd/>
            <a:tailEnd/>
          </a:ln>
        </p:spPr>
        <p:txBody>
          <a:bodyPr wrap="none">
            <a:spAutoFit/>
          </a:bodyPr>
          <a:lstStyle/>
          <a:p>
            <a:r>
              <a:rPr lang="en-US" sz="2000" i="1"/>
              <a:t>6D cooling</a:t>
            </a:r>
          </a:p>
        </p:txBody>
      </p:sp>
      <p:pic>
        <p:nvPicPr>
          <p:cNvPr id="19469" name="Picture 3"/>
          <p:cNvPicPr>
            <a:picLocks noChangeAspect="1" noChangeArrowheads="1"/>
          </p:cNvPicPr>
          <p:nvPr/>
        </p:nvPicPr>
        <p:blipFill>
          <a:blip r:embed="rId4" cstate="print"/>
          <a:srcRect/>
          <a:stretch>
            <a:fillRect/>
          </a:stretch>
        </p:blipFill>
        <p:spPr bwMode="auto">
          <a:xfrm>
            <a:off x="3048000" y="5943600"/>
            <a:ext cx="785813" cy="457200"/>
          </a:xfrm>
          <a:prstGeom prst="rect">
            <a:avLst/>
          </a:prstGeom>
          <a:noFill/>
          <a:ln w="9525">
            <a:noFill/>
            <a:miter lim="800000"/>
            <a:headEnd/>
            <a:tailEnd/>
          </a:ln>
        </p:spPr>
      </p:pic>
      <p:sp>
        <p:nvSpPr>
          <p:cNvPr id="30" name="TextBox 29"/>
          <p:cNvSpPr txBox="1">
            <a:spLocks noChangeArrowheads="1"/>
          </p:cNvSpPr>
          <p:nvPr/>
        </p:nvSpPr>
        <p:spPr bwMode="auto">
          <a:xfrm>
            <a:off x="5486400" y="1828800"/>
            <a:ext cx="1381125" cy="554038"/>
          </a:xfrm>
          <a:prstGeom prst="rect">
            <a:avLst/>
          </a:prstGeom>
          <a:noFill/>
          <a:ln w="9525">
            <a:noFill/>
            <a:miter lim="800000"/>
            <a:headEnd/>
            <a:tailEnd/>
          </a:ln>
        </p:spPr>
        <p:txBody>
          <a:bodyPr wrap="none">
            <a:spAutoFit/>
          </a:bodyPr>
          <a:lstStyle/>
          <a:p>
            <a:pPr>
              <a:lnSpc>
                <a:spcPts val="1800"/>
              </a:lnSpc>
            </a:pPr>
            <a:r>
              <a:rPr lang="en-US" sz="2000" i="1"/>
              <a:t>Merge 12</a:t>
            </a:r>
          </a:p>
          <a:p>
            <a:pPr>
              <a:lnSpc>
                <a:spcPts val="1800"/>
              </a:lnSpc>
            </a:pPr>
            <a:r>
              <a:rPr lang="en-US" sz="2000" i="1"/>
              <a:t>to 1 bunch</a:t>
            </a:r>
          </a:p>
        </p:txBody>
      </p:sp>
      <p:sp>
        <p:nvSpPr>
          <p:cNvPr id="31" name="TextBox 30"/>
          <p:cNvSpPr txBox="1">
            <a:spLocks noChangeArrowheads="1"/>
          </p:cNvSpPr>
          <p:nvPr/>
        </p:nvSpPr>
        <p:spPr bwMode="auto">
          <a:xfrm>
            <a:off x="5486400" y="2362200"/>
            <a:ext cx="1398588" cy="400050"/>
          </a:xfrm>
          <a:prstGeom prst="rect">
            <a:avLst/>
          </a:prstGeom>
          <a:noFill/>
          <a:ln w="9525">
            <a:noFill/>
            <a:miter lim="800000"/>
            <a:headEnd/>
            <a:tailEnd/>
          </a:ln>
        </p:spPr>
        <p:txBody>
          <a:bodyPr wrap="none">
            <a:spAutoFit/>
          </a:bodyPr>
          <a:lstStyle/>
          <a:p>
            <a:r>
              <a:rPr lang="en-US" sz="2000" i="1"/>
              <a:t>6D cooling</a:t>
            </a:r>
          </a:p>
        </p:txBody>
      </p:sp>
      <p:sp>
        <p:nvSpPr>
          <p:cNvPr id="32" name="TextBox 31"/>
          <p:cNvSpPr txBox="1"/>
          <p:nvPr/>
        </p:nvSpPr>
        <p:spPr>
          <a:xfrm>
            <a:off x="7239000" y="1295400"/>
            <a:ext cx="1822450" cy="1477963"/>
          </a:xfrm>
          <a:prstGeom prst="rect">
            <a:avLst/>
          </a:prstGeom>
          <a:noFill/>
        </p:spPr>
        <p:txBody>
          <a:bodyPr wrap="none">
            <a:spAutoFit/>
          </a:bodyPr>
          <a:lstStyle/>
          <a:p>
            <a:pPr>
              <a:lnSpc>
                <a:spcPct val="150000"/>
              </a:lnSpc>
              <a:defRPr/>
            </a:pPr>
            <a:r>
              <a:rPr lang="en-US" sz="2000" b="1" i="1" dirty="0">
                <a:solidFill>
                  <a:srgbClr val="A31614"/>
                </a:solidFill>
                <a:effectLst>
                  <a:outerShdw blurRad="38100" dist="38100" dir="2700000" algn="tl">
                    <a:srgbClr val="000000">
                      <a:alpha val="43137"/>
                    </a:srgbClr>
                  </a:outerShdw>
                </a:effectLst>
                <a:latin typeface="Arial" pitchFamily="34" charset="0"/>
              </a:rPr>
              <a:t>FOFO Snake*</a:t>
            </a:r>
          </a:p>
          <a:p>
            <a:pPr>
              <a:lnSpc>
                <a:spcPct val="150000"/>
              </a:lnSpc>
              <a:defRPr/>
            </a:pPr>
            <a:r>
              <a:rPr lang="en-US" sz="2000" i="1" dirty="0">
                <a:effectLst>
                  <a:outerShdw blurRad="38100" dist="38100" dir="2700000" algn="tl">
                    <a:srgbClr val="000000">
                      <a:alpha val="43137"/>
                    </a:srgbClr>
                  </a:outerShdw>
                </a:effectLst>
                <a:latin typeface="Arial" pitchFamily="34" charset="0"/>
              </a:rPr>
              <a:t>Guggenheim</a:t>
            </a:r>
          </a:p>
          <a:p>
            <a:pPr>
              <a:lnSpc>
                <a:spcPct val="150000"/>
              </a:lnSpc>
              <a:defRPr/>
            </a:pPr>
            <a:r>
              <a:rPr lang="en-US" sz="2000" i="1" dirty="0">
                <a:effectLst>
                  <a:outerShdw blurRad="38100" dist="38100" dir="2700000" algn="tl">
                    <a:srgbClr val="000000">
                      <a:alpha val="43137"/>
                    </a:srgbClr>
                  </a:outerShdw>
                </a:effectLst>
                <a:latin typeface="Arial" pitchFamily="34" charset="0"/>
              </a:rPr>
              <a:t>HCC</a:t>
            </a:r>
          </a:p>
        </p:txBody>
      </p:sp>
      <p:sp>
        <p:nvSpPr>
          <p:cNvPr id="33" name="Left Brace 32"/>
          <p:cNvSpPr>
            <a:spLocks/>
          </p:cNvSpPr>
          <p:nvPr/>
        </p:nvSpPr>
        <p:spPr bwMode="auto">
          <a:xfrm>
            <a:off x="7010400" y="1371600"/>
            <a:ext cx="381000" cy="1447800"/>
          </a:xfrm>
          <a:prstGeom prst="leftBrace">
            <a:avLst>
              <a:gd name="adj1" fmla="val 8339"/>
              <a:gd name="adj2" fmla="val 50000"/>
            </a:avLst>
          </a:prstGeom>
          <a:noFill/>
          <a:ln w="31750" algn="ctr">
            <a:solidFill>
              <a:srgbClr val="7030A0"/>
            </a:solidFill>
            <a:round/>
            <a:headEnd/>
            <a:tailEnd/>
          </a:ln>
        </p:spPr>
        <p:txBody>
          <a:bodyPr/>
          <a:lstStyle/>
          <a:p>
            <a:endParaRPr lang="en-US"/>
          </a:p>
        </p:txBody>
      </p:sp>
      <p:sp>
        <p:nvSpPr>
          <p:cNvPr id="34" name="Right Brace 33"/>
          <p:cNvSpPr>
            <a:spLocks/>
          </p:cNvSpPr>
          <p:nvPr/>
        </p:nvSpPr>
        <p:spPr bwMode="auto">
          <a:xfrm>
            <a:off x="6781800" y="1447800"/>
            <a:ext cx="304800" cy="1295400"/>
          </a:xfrm>
          <a:prstGeom prst="rightBrace">
            <a:avLst>
              <a:gd name="adj1" fmla="val 8343"/>
              <a:gd name="adj2" fmla="val 50000"/>
            </a:avLst>
          </a:prstGeom>
          <a:noFill/>
          <a:ln w="31750" algn="ctr">
            <a:solidFill>
              <a:srgbClr val="7030A0"/>
            </a:solidFill>
            <a:round/>
            <a:headEnd/>
            <a:tailEnd/>
          </a:ln>
        </p:spPr>
        <p:txBody>
          <a:bodyPr/>
          <a:lstStyle/>
          <a:p>
            <a:endParaRPr lang="en-US"/>
          </a:p>
        </p:txBody>
      </p:sp>
      <p:sp>
        <p:nvSpPr>
          <p:cNvPr id="36" name="TextBox 35"/>
          <p:cNvSpPr txBox="1">
            <a:spLocks noChangeArrowheads="1"/>
          </p:cNvSpPr>
          <p:nvPr/>
        </p:nvSpPr>
        <p:spPr bwMode="auto">
          <a:xfrm>
            <a:off x="228600" y="2819400"/>
            <a:ext cx="1139825" cy="400050"/>
          </a:xfrm>
          <a:prstGeom prst="rect">
            <a:avLst/>
          </a:prstGeom>
          <a:noFill/>
          <a:ln w="9525">
            <a:noFill/>
            <a:miter lim="800000"/>
            <a:headEnd/>
            <a:tailEnd/>
          </a:ln>
        </p:spPr>
        <p:txBody>
          <a:bodyPr>
            <a:spAutoFit/>
          </a:bodyPr>
          <a:lstStyle/>
          <a:p>
            <a:r>
              <a:rPr lang="en-US" sz="2000" i="1"/>
              <a:t>Buncher</a:t>
            </a:r>
          </a:p>
        </p:txBody>
      </p:sp>
      <p:sp>
        <p:nvSpPr>
          <p:cNvPr id="37" name="TextBox 36"/>
          <p:cNvSpPr txBox="1">
            <a:spLocks noChangeArrowheads="1"/>
          </p:cNvSpPr>
          <p:nvPr/>
        </p:nvSpPr>
        <p:spPr bwMode="auto">
          <a:xfrm>
            <a:off x="0" y="2438400"/>
            <a:ext cx="1238250" cy="400050"/>
          </a:xfrm>
          <a:prstGeom prst="rect">
            <a:avLst/>
          </a:prstGeom>
          <a:noFill/>
          <a:ln w="9525">
            <a:noFill/>
            <a:miter lim="800000"/>
            <a:headEnd/>
            <a:tailEnd/>
          </a:ln>
        </p:spPr>
        <p:txBody>
          <a:bodyPr wrap="none">
            <a:spAutoFit/>
          </a:bodyPr>
          <a:lstStyle/>
          <a:p>
            <a:r>
              <a:rPr lang="en-US" sz="2000" i="1"/>
              <a:t>Hg target</a:t>
            </a:r>
          </a:p>
        </p:txBody>
      </p:sp>
      <p:sp>
        <p:nvSpPr>
          <p:cNvPr id="38" name="TextBox 37"/>
          <p:cNvSpPr txBox="1"/>
          <p:nvPr/>
        </p:nvSpPr>
        <p:spPr>
          <a:xfrm>
            <a:off x="0" y="1524000"/>
            <a:ext cx="1595438" cy="554038"/>
          </a:xfrm>
          <a:prstGeom prst="rect">
            <a:avLst/>
          </a:prstGeom>
          <a:noFill/>
        </p:spPr>
        <p:txBody>
          <a:bodyPr wrap="none">
            <a:spAutoFit/>
          </a:bodyPr>
          <a:lstStyle/>
          <a:p>
            <a:pPr>
              <a:lnSpc>
                <a:spcPts val="1800"/>
              </a:lnSpc>
              <a:defRPr/>
            </a:pPr>
            <a:r>
              <a:rPr lang="en-US" sz="2000" i="1" spc="-150" dirty="0">
                <a:latin typeface="Arial" pitchFamily="34" charset="0"/>
              </a:rPr>
              <a:t>Phase rotation</a:t>
            </a:r>
          </a:p>
          <a:p>
            <a:pPr>
              <a:lnSpc>
                <a:spcPts val="1800"/>
              </a:lnSpc>
              <a:defRPr/>
            </a:pPr>
            <a:r>
              <a:rPr lang="en-US" sz="2000" i="1" spc="-150" dirty="0">
                <a:latin typeface="Arial" pitchFamily="34" charset="0"/>
              </a:rPr>
              <a:t>to 12 bunches </a:t>
            </a:r>
          </a:p>
        </p:txBody>
      </p:sp>
      <p:sp>
        <p:nvSpPr>
          <p:cNvPr id="39" name="TextBox 38"/>
          <p:cNvSpPr txBox="1">
            <a:spLocks noChangeArrowheads="1"/>
          </p:cNvSpPr>
          <p:nvPr/>
        </p:nvSpPr>
        <p:spPr bwMode="auto">
          <a:xfrm>
            <a:off x="5410200" y="3276600"/>
            <a:ext cx="1627188" cy="400050"/>
          </a:xfrm>
          <a:prstGeom prst="rect">
            <a:avLst/>
          </a:prstGeom>
          <a:noFill/>
          <a:ln w="9525">
            <a:noFill/>
            <a:miter lim="800000"/>
            <a:headEnd/>
            <a:tailEnd/>
          </a:ln>
        </p:spPr>
        <p:txBody>
          <a:bodyPr wrap="none">
            <a:spAutoFit/>
          </a:bodyPr>
          <a:lstStyle/>
          <a:p>
            <a:r>
              <a:rPr lang="en-US" sz="2000" i="1"/>
              <a:t>Final cooling</a:t>
            </a:r>
          </a:p>
        </p:txBody>
      </p:sp>
      <p:sp>
        <p:nvSpPr>
          <p:cNvPr id="40" name="Left Brace 39"/>
          <p:cNvSpPr>
            <a:spLocks/>
          </p:cNvSpPr>
          <p:nvPr/>
        </p:nvSpPr>
        <p:spPr bwMode="auto">
          <a:xfrm>
            <a:off x="7010400" y="2971800"/>
            <a:ext cx="381000" cy="1143000"/>
          </a:xfrm>
          <a:prstGeom prst="leftBrace">
            <a:avLst>
              <a:gd name="adj1" fmla="val 8333"/>
              <a:gd name="adj2" fmla="val 50000"/>
            </a:avLst>
          </a:prstGeom>
          <a:noFill/>
          <a:ln w="31750" algn="ctr">
            <a:solidFill>
              <a:srgbClr val="7030A0"/>
            </a:solidFill>
            <a:round/>
            <a:headEnd/>
            <a:tailEnd/>
          </a:ln>
        </p:spPr>
        <p:txBody>
          <a:bodyPr/>
          <a:lstStyle/>
          <a:p>
            <a:endParaRPr lang="en-US"/>
          </a:p>
        </p:txBody>
      </p:sp>
      <p:sp>
        <p:nvSpPr>
          <p:cNvPr id="41" name="TextBox 40"/>
          <p:cNvSpPr txBox="1"/>
          <p:nvPr/>
        </p:nvSpPr>
        <p:spPr>
          <a:xfrm>
            <a:off x="7361238" y="2895600"/>
            <a:ext cx="1612900" cy="1246188"/>
          </a:xfrm>
          <a:prstGeom prst="rect">
            <a:avLst/>
          </a:prstGeom>
          <a:noFill/>
        </p:spPr>
        <p:txBody>
          <a:bodyPr wrap="none">
            <a:spAutoFit/>
          </a:bodyPr>
          <a:lstStyle/>
          <a:p>
            <a:pPr>
              <a:lnSpc>
                <a:spcPts val="3000"/>
              </a:lnSpc>
              <a:defRPr/>
            </a:pPr>
            <a:r>
              <a:rPr lang="en-US" sz="2000" i="1" spc="-150" dirty="0">
                <a:solidFill>
                  <a:srgbClr val="A31614"/>
                </a:solidFill>
                <a:effectLst>
                  <a:outerShdw blurRad="38100" dist="38100" dir="2700000" algn="tl">
                    <a:srgbClr val="000000">
                      <a:alpha val="43137"/>
                    </a:srgbClr>
                  </a:outerShdw>
                </a:effectLst>
                <a:latin typeface="Arial" pitchFamily="34" charset="0"/>
              </a:rPr>
              <a:t>50T solenoids*</a:t>
            </a:r>
          </a:p>
          <a:p>
            <a:pPr>
              <a:lnSpc>
                <a:spcPts val="3000"/>
              </a:lnSpc>
              <a:defRPr/>
            </a:pPr>
            <a:r>
              <a:rPr lang="en-US" sz="2000" i="1" dirty="0">
                <a:effectLst>
                  <a:outerShdw blurRad="38100" dist="38100" dir="2700000" algn="tl">
                    <a:srgbClr val="000000">
                      <a:alpha val="43137"/>
                    </a:srgbClr>
                  </a:outerShdw>
                </a:effectLst>
                <a:latin typeface="Arial" pitchFamily="34" charset="0"/>
              </a:rPr>
              <a:t>REMEX</a:t>
            </a:r>
          </a:p>
          <a:p>
            <a:pPr>
              <a:lnSpc>
                <a:spcPts val="3000"/>
              </a:lnSpc>
              <a:defRPr/>
            </a:pPr>
            <a:r>
              <a:rPr lang="en-US" sz="2000" i="1" dirty="0">
                <a:effectLst>
                  <a:outerShdw blurRad="38100" dist="38100" dir="2700000" algn="tl">
                    <a:srgbClr val="000000">
                      <a:alpha val="43137"/>
                    </a:srgbClr>
                  </a:outerShdw>
                </a:effectLst>
                <a:latin typeface="Arial" pitchFamily="34" charset="0"/>
              </a:rPr>
              <a:t>Li lenses</a:t>
            </a:r>
          </a:p>
        </p:txBody>
      </p:sp>
      <p:sp>
        <p:nvSpPr>
          <p:cNvPr id="42" name="TextBox 41"/>
          <p:cNvSpPr txBox="1">
            <a:spLocks noChangeArrowheads="1"/>
          </p:cNvSpPr>
          <p:nvPr/>
        </p:nvSpPr>
        <p:spPr bwMode="auto">
          <a:xfrm>
            <a:off x="5486400" y="3962400"/>
            <a:ext cx="798513" cy="400050"/>
          </a:xfrm>
          <a:prstGeom prst="rect">
            <a:avLst/>
          </a:prstGeom>
          <a:noFill/>
          <a:ln w="9525">
            <a:noFill/>
            <a:miter lim="800000"/>
            <a:headEnd/>
            <a:tailEnd/>
          </a:ln>
        </p:spPr>
        <p:txBody>
          <a:bodyPr wrap="none">
            <a:spAutoFit/>
          </a:bodyPr>
          <a:lstStyle/>
          <a:p>
            <a:r>
              <a:rPr lang="en-US" sz="2000" i="1"/>
              <a:t>Linac</a:t>
            </a:r>
          </a:p>
        </p:txBody>
      </p:sp>
      <p:sp>
        <p:nvSpPr>
          <p:cNvPr id="43" name="TextBox 42"/>
          <p:cNvSpPr txBox="1">
            <a:spLocks noChangeArrowheads="1"/>
          </p:cNvSpPr>
          <p:nvPr/>
        </p:nvSpPr>
        <p:spPr bwMode="auto">
          <a:xfrm>
            <a:off x="5486400" y="4572000"/>
            <a:ext cx="982663" cy="400050"/>
          </a:xfrm>
          <a:prstGeom prst="rect">
            <a:avLst/>
          </a:prstGeom>
          <a:noFill/>
          <a:ln w="9525">
            <a:noFill/>
            <a:miter lim="800000"/>
            <a:headEnd/>
            <a:tailEnd/>
          </a:ln>
        </p:spPr>
        <p:txBody>
          <a:bodyPr wrap="none">
            <a:spAutoFit/>
          </a:bodyPr>
          <a:lstStyle/>
          <a:p>
            <a:r>
              <a:rPr lang="en-US" sz="2000" i="1"/>
              <a:t>RLA(s)</a:t>
            </a:r>
          </a:p>
        </p:txBody>
      </p:sp>
      <p:sp>
        <p:nvSpPr>
          <p:cNvPr id="44" name="TextBox 43"/>
          <p:cNvSpPr txBox="1">
            <a:spLocks noChangeArrowheads="1"/>
          </p:cNvSpPr>
          <p:nvPr/>
        </p:nvSpPr>
        <p:spPr bwMode="auto">
          <a:xfrm>
            <a:off x="5486400" y="6019800"/>
            <a:ext cx="1655763" cy="400050"/>
          </a:xfrm>
          <a:prstGeom prst="rect">
            <a:avLst/>
          </a:prstGeom>
          <a:noFill/>
          <a:ln w="9525">
            <a:noFill/>
            <a:miter lim="800000"/>
            <a:headEnd/>
            <a:tailEnd/>
          </a:ln>
        </p:spPr>
        <p:txBody>
          <a:bodyPr wrap="none">
            <a:spAutoFit/>
          </a:bodyPr>
          <a:lstStyle/>
          <a:p>
            <a:r>
              <a:rPr lang="en-US" sz="2000" i="1"/>
              <a:t>Collider Ring</a:t>
            </a:r>
          </a:p>
        </p:txBody>
      </p:sp>
      <p:sp>
        <p:nvSpPr>
          <p:cNvPr id="45" name="TextBox 44"/>
          <p:cNvSpPr txBox="1">
            <a:spLocks noChangeArrowheads="1"/>
          </p:cNvSpPr>
          <p:nvPr/>
        </p:nvSpPr>
        <p:spPr bwMode="auto">
          <a:xfrm>
            <a:off x="5410200" y="5181600"/>
            <a:ext cx="1666875" cy="708025"/>
          </a:xfrm>
          <a:prstGeom prst="rect">
            <a:avLst/>
          </a:prstGeom>
          <a:noFill/>
          <a:ln w="9525">
            <a:noFill/>
            <a:miter lim="800000"/>
            <a:headEnd/>
            <a:tailEnd/>
          </a:ln>
        </p:spPr>
        <p:txBody>
          <a:bodyPr wrap="none">
            <a:spAutoFit/>
          </a:bodyPr>
          <a:lstStyle/>
          <a:p>
            <a:r>
              <a:rPr lang="en-US" sz="2000" i="1"/>
              <a:t>High Energy </a:t>
            </a:r>
          </a:p>
          <a:p>
            <a:r>
              <a:rPr lang="en-US" sz="2000" i="1"/>
              <a:t>Acceleration</a:t>
            </a:r>
          </a:p>
        </p:txBody>
      </p:sp>
      <p:sp>
        <p:nvSpPr>
          <p:cNvPr id="46" name="Right Brace 45"/>
          <p:cNvSpPr>
            <a:spLocks/>
          </p:cNvSpPr>
          <p:nvPr/>
        </p:nvSpPr>
        <p:spPr bwMode="auto">
          <a:xfrm>
            <a:off x="6858000" y="4572000"/>
            <a:ext cx="304800" cy="1295400"/>
          </a:xfrm>
          <a:prstGeom prst="rightBrace">
            <a:avLst>
              <a:gd name="adj1" fmla="val 8343"/>
              <a:gd name="adj2" fmla="val 50000"/>
            </a:avLst>
          </a:prstGeom>
          <a:noFill/>
          <a:ln w="31750" algn="ctr">
            <a:solidFill>
              <a:srgbClr val="7030A0"/>
            </a:solidFill>
            <a:round/>
            <a:headEnd/>
            <a:tailEnd/>
          </a:ln>
        </p:spPr>
        <p:txBody>
          <a:bodyPr/>
          <a:lstStyle/>
          <a:p>
            <a:endParaRPr lang="en-US"/>
          </a:p>
        </p:txBody>
      </p:sp>
      <p:sp>
        <p:nvSpPr>
          <p:cNvPr id="47" name="Left Brace 46"/>
          <p:cNvSpPr>
            <a:spLocks/>
          </p:cNvSpPr>
          <p:nvPr/>
        </p:nvSpPr>
        <p:spPr bwMode="auto">
          <a:xfrm>
            <a:off x="7086600" y="4495800"/>
            <a:ext cx="381000" cy="1447800"/>
          </a:xfrm>
          <a:prstGeom prst="leftBrace">
            <a:avLst>
              <a:gd name="adj1" fmla="val 8339"/>
              <a:gd name="adj2" fmla="val 50000"/>
            </a:avLst>
          </a:prstGeom>
          <a:noFill/>
          <a:ln w="31750" algn="ctr">
            <a:solidFill>
              <a:srgbClr val="7030A0"/>
            </a:solidFill>
            <a:round/>
            <a:headEnd/>
            <a:tailEnd/>
          </a:ln>
        </p:spPr>
        <p:txBody>
          <a:bodyPr/>
          <a:lstStyle/>
          <a:p>
            <a:endParaRPr lang="en-US"/>
          </a:p>
        </p:txBody>
      </p:sp>
      <p:sp>
        <p:nvSpPr>
          <p:cNvPr id="48" name="TextBox 47"/>
          <p:cNvSpPr txBox="1"/>
          <p:nvPr/>
        </p:nvSpPr>
        <p:spPr>
          <a:xfrm>
            <a:off x="7315200" y="4495800"/>
            <a:ext cx="1622425" cy="1477963"/>
          </a:xfrm>
          <a:prstGeom prst="rect">
            <a:avLst/>
          </a:prstGeom>
          <a:noFill/>
        </p:spPr>
        <p:txBody>
          <a:bodyPr wrap="none">
            <a:spAutoFit/>
          </a:bodyPr>
          <a:lstStyle/>
          <a:p>
            <a:pPr>
              <a:lnSpc>
                <a:spcPts val="3000"/>
              </a:lnSpc>
              <a:defRPr/>
            </a:pPr>
            <a:r>
              <a:rPr lang="en-US" sz="2000" i="1" dirty="0">
                <a:solidFill>
                  <a:srgbClr val="A31614"/>
                </a:solidFill>
                <a:effectLst>
                  <a:outerShdw blurRad="38100" dist="38100" dir="2700000" algn="tl">
                    <a:srgbClr val="000000">
                      <a:alpha val="43137"/>
                    </a:srgbClr>
                  </a:outerShdw>
                </a:effectLst>
                <a:latin typeface="Arial" pitchFamily="34" charset="0"/>
              </a:rPr>
              <a:t>RLA*</a:t>
            </a:r>
          </a:p>
          <a:p>
            <a:pPr>
              <a:defRPr/>
            </a:pPr>
            <a:r>
              <a:rPr lang="en-US" sz="2000" i="1" dirty="0">
                <a:effectLst>
                  <a:outerShdw blurRad="38100" dist="38100" dir="2700000" algn="tl">
                    <a:srgbClr val="000000">
                      <a:alpha val="43137"/>
                    </a:srgbClr>
                  </a:outerShdw>
                </a:effectLst>
                <a:latin typeface="Arial" pitchFamily="34" charset="0"/>
              </a:rPr>
              <a:t>Pulsed</a:t>
            </a:r>
          </a:p>
          <a:p>
            <a:pPr>
              <a:defRPr/>
            </a:pPr>
            <a:r>
              <a:rPr lang="en-US" sz="2000" i="1" dirty="0">
                <a:effectLst>
                  <a:outerShdw blurRad="38100" dist="38100" dir="2700000" algn="tl">
                    <a:srgbClr val="000000">
                      <a:alpha val="43137"/>
                    </a:srgbClr>
                  </a:outerShdw>
                </a:effectLst>
                <a:latin typeface="Arial" pitchFamily="34" charset="0"/>
              </a:rPr>
              <a:t>synchrotron*</a:t>
            </a:r>
          </a:p>
          <a:p>
            <a:pPr>
              <a:lnSpc>
                <a:spcPts val="3000"/>
              </a:lnSpc>
              <a:defRPr/>
            </a:pPr>
            <a:r>
              <a:rPr lang="en-US" sz="2000" i="1" dirty="0">
                <a:effectLst>
                  <a:outerShdw blurRad="38100" dist="38100" dir="2700000" algn="tl">
                    <a:srgbClr val="000000">
                      <a:alpha val="43137"/>
                    </a:srgbClr>
                  </a:outerShdw>
                </a:effectLst>
                <a:latin typeface="Arial" pitchFamily="34" charset="0"/>
              </a:rPr>
              <a:t>FFAG</a:t>
            </a:r>
          </a:p>
        </p:txBody>
      </p:sp>
      <p:sp>
        <p:nvSpPr>
          <p:cNvPr id="49" name="TextBox 48"/>
          <p:cNvSpPr txBox="1"/>
          <p:nvPr/>
        </p:nvSpPr>
        <p:spPr>
          <a:xfrm>
            <a:off x="0" y="3352800"/>
            <a:ext cx="1919288" cy="2170113"/>
          </a:xfrm>
          <a:prstGeom prst="rect">
            <a:avLst/>
          </a:prstGeom>
          <a:noFill/>
        </p:spPr>
        <p:txBody>
          <a:bodyPr wrap="none">
            <a:spAutoFit/>
          </a:bodyPr>
          <a:lstStyle/>
          <a:p>
            <a:pPr>
              <a:defRPr/>
            </a:pPr>
            <a:r>
              <a:rPr lang="en-US" sz="2000" i="1" dirty="0">
                <a:latin typeface="Arial" pitchFamily="34" charset="0"/>
              </a:rPr>
              <a:t>   Multi-MW</a:t>
            </a:r>
          </a:p>
          <a:p>
            <a:pPr>
              <a:defRPr/>
            </a:pPr>
            <a:r>
              <a:rPr lang="en-US" sz="2000" i="1" dirty="0">
                <a:latin typeface="Arial" pitchFamily="34" charset="0"/>
              </a:rPr>
              <a:t>Proton Driver</a:t>
            </a:r>
          </a:p>
          <a:p>
            <a:pPr>
              <a:lnSpc>
                <a:spcPts val="3000"/>
              </a:lnSpc>
              <a:defRPr/>
            </a:pPr>
            <a:r>
              <a:rPr lang="en-US" sz="2000" i="1" dirty="0">
                <a:solidFill>
                  <a:srgbClr val="A31614"/>
                </a:solidFill>
                <a:effectLst>
                  <a:outerShdw blurRad="38100" dist="38100" dir="2700000" algn="tl">
                    <a:srgbClr val="000000">
                      <a:alpha val="43137"/>
                    </a:srgbClr>
                  </a:outerShdw>
                </a:effectLst>
                <a:latin typeface="Arial" pitchFamily="34" charset="0"/>
              </a:rPr>
              <a:t>     SC </a:t>
            </a:r>
            <a:r>
              <a:rPr lang="en-US" sz="2000" i="1" dirty="0" err="1">
                <a:solidFill>
                  <a:srgbClr val="A31614"/>
                </a:solidFill>
                <a:effectLst>
                  <a:outerShdw blurRad="38100" dist="38100" dir="2700000" algn="tl">
                    <a:srgbClr val="000000">
                      <a:alpha val="43137"/>
                    </a:srgbClr>
                  </a:outerShdw>
                </a:effectLst>
                <a:latin typeface="Arial" pitchFamily="34" charset="0"/>
              </a:rPr>
              <a:t>linac</a:t>
            </a:r>
            <a:endParaRPr lang="en-US" sz="2000" i="1" dirty="0">
              <a:solidFill>
                <a:srgbClr val="A31614"/>
              </a:solidFill>
              <a:effectLst>
                <a:outerShdw blurRad="38100" dist="38100" dir="2700000" algn="tl">
                  <a:srgbClr val="000000">
                    <a:alpha val="43137"/>
                  </a:srgbClr>
                </a:outerShdw>
              </a:effectLst>
              <a:latin typeface="Arial" pitchFamily="34" charset="0"/>
            </a:endParaRPr>
          </a:p>
          <a:p>
            <a:pPr>
              <a:lnSpc>
                <a:spcPts val="3000"/>
              </a:lnSpc>
              <a:defRPr/>
            </a:pPr>
            <a:r>
              <a:rPr lang="en-US" sz="2000" i="1" dirty="0">
                <a:effectLst>
                  <a:outerShdw blurRad="38100" dist="38100" dir="2700000" algn="tl">
                    <a:srgbClr val="000000">
                      <a:alpha val="43137"/>
                    </a:srgbClr>
                  </a:outerShdw>
                </a:effectLst>
                <a:latin typeface="Arial" pitchFamily="34" charset="0"/>
              </a:rPr>
              <a:t>     Synchrotron</a:t>
            </a:r>
          </a:p>
          <a:p>
            <a:pPr>
              <a:lnSpc>
                <a:spcPts val="3000"/>
              </a:lnSpc>
              <a:defRPr/>
            </a:pPr>
            <a:r>
              <a:rPr lang="en-US" sz="2000" i="1" dirty="0">
                <a:effectLst>
                  <a:outerShdw blurRad="38100" dist="38100" dir="2700000" algn="tl">
                    <a:srgbClr val="000000">
                      <a:alpha val="43137"/>
                    </a:srgbClr>
                  </a:outerShdw>
                </a:effectLst>
                <a:latin typeface="Arial" pitchFamily="34" charset="0"/>
              </a:rPr>
              <a:t>     both</a:t>
            </a:r>
          </a:p>
          <a:p>
            <a:pPr>
              <a:defRPr/>
            </a:pPr>
            <a:endParaRPr lang="en-US" sz="2000" i="1" dirty="0">
              <a:latin typeface="Arial" pitchFamily="34" charset="0"/>
            </a:endParaRPr>
          </a:p>
        </p:txBody>
      </p:sp>
      <p:pic>
        <p:nvPicPr>
          <p:cNvPr id="19489" name="Picture 6"/>
          <p:cNvPicPr>
            <a:picLocks noChangeAspect="1" noChangeArrowheads="1"/>
          </p:cNvPicPr>
          <p:nvPr/>
        </p:nvPicPr>
        <p:blipFill>
          <a:blip r:embed="rId5" cstate="print"/>
          <a:srcRect/>
          <a:stretch>
            <a:fillRect/>
          </a:stretch>
        </p:blipFill>
        <p:spPr bwMode="auto">
          <a:xfrm>
            <a:off x="1600200" y="4214813"/>
            <a:ext cx="762000" cy="128587"/>
          </a:xfrm>
          <a:prstGeom prst="rect">
            <a:avLst/>
          </a:prstGeom>
          <a:noFill/>
          <a:ln w="9525">
            <a:noFill/>
            <a:miter lim="800000"/>
            <a:headEnd/>
            <a:tailEnd/>
          </a:ln>
        </p:spPr>
      </p:pic>
      <p:sp>
        <p:nvSpPr>
          <p:cNvPr id="53" name="Rounded Rectangle 52"/>
          <p:cNvSpPr>
            <a:spLocks noChangeArrowheads="1"/>
          </p:cNvSpPr>
          <p:nvPr/>
        </p:nvSpPr>
        <p:spPr bwMode="auto">
          <a:xfrm>
            <a:off x="0" y="914400"/>
            <a:ext cx="3505200" cy="4419600"/>
          </a:xfrm>
          <a:prstGeom prst="roundRect">
            <a:avLst>
              <a:gd name="adj" fmla="val 16667"/>
            </a:avLst>
          </a:prstGeom>
          <a:solidFill>
            <a:schemeClr val="accent1">
              <a:alpha val="27843"/>
            </a:schemeClr>
          </a:solidFill>
          <a:ln w="31750" algn="ctr">
            <a:solidFill>
              <a:srgbClr val="00B0F0"/>
            </a:solidFill>
            <a:round/>
            <a:headEnd/>
            <a:tailEnd/>
          </a:ln>
        </p:spPr>
        <p:txBody>
          <a:bodyPr/>
          <a:lstStyle/>
          <a:p>
            <a:endParaRPr lang="en-US"/>
          </a:p>
        </p:txBody>
      </p:sp>
      <p:sp>
        <p:nvSpPr>
          <p:cNvPr id="54" name="TextBox 53"/>
          <p:cNvSpPr txBox="1"/>
          <p:nvPr/>
        </p:nvSpPr>
        <p:spPr>
          <a:xfrm>
            <a:off x="0" y="5334000"/>
            <a:ext cx="3505200" cy="1246188"/>
          </a:xfrm>
          <a:prstGeom prst="rect">
            <a:avLst/>
          </a:prstGeom>
          <a:noFill/>
        </p:spPr>
        <p:txBody>
          <a:bodyPr>
            <a:spAutoFit/>
          </a:bodyPr>
          <a:lstStyle/>
          <a:p>
            <a:pPr algn="ctr">
              <a:lnSpc>
                <a:spcPts val="3000"/>
              </a:lnSpc>
              <a:defRPr/>
            </a:pPr>
            <a:r>
              <a:rPr lang="en-US" i="1" dirty="0">
                <a:solidFill>
                  <a:srgbClr val="0070C0"/>
                </a:solidFill>
                <a:effectLst>
                  <a:outerShdw blurRad="38100" dist="38100" dir="2700000" algn="tl">
                    <a:srgbClr val="000000">
                      <a:alpha val="43137"/>
                    </a:srgbClr>
                  </a:outerShdw>
                </a:effectLst>
                <a:latin typeface="Arial" pitchFamily="34" charset="0"/>
              </a:rPr>
              <a:t>    “Front End”~ same as for  Neutrino Factory </a:t>
            </a:r>
            <a:r>
              <a:rPr lang="en-US" i="1" dirty="0">
                <a:solidFill>
                  <a:srgbClr val="0070C0"/>
                </a:solidFill>
                <a:effectLst>
                  <a:outerShdw blurRad="38100" dist="38100" dir="2700000" algn="tl">
                    <a:srgbClr val="000000">
                      <a:alpha val="43137"/>
                    </a:srgbClr>
                  </a:outerShdw>
                </a:effectLst>
                <a:latin typeface="Arial" pitchFamily="34" charset="0"/>
                <a:sym typeface="Wingdings" pitchFamily="2" charset="2"/>
              </a:rPr>
              <a:t></a:t>
            </a:r>
          </a:p>
          <a:p>
            <a:pPr algn="ctr">
              <a:lnSpc>
                <a:spcPts val="3000"/>
              </a:lnSpc>
              <a:defRPr/>
            </a:pPr>
            <a:r>
              <a:rPr lang="en-US" i="1" dirty="0">
                <a:solidFill>
                  <a:srgbClr val="0070C0"/>
                </a:solidFill>
                <a:effectLst>
                  <a:outerShdw blurRad="38100" dist="38100" dir="2700000" algn="tl">
                    <a:srgbClr val="000000">
                      <a:alpha val="43137"/>
                    </a:srgbClr>
                  </a:outerShdw>
                </a:effectLst>
                <a:latin typeface="Arial" pitchFamily="34" charset="0"/>
                <a:sym typeface="Wingdings" pitchFamily="2" charset="2"/>
              </a:rPr>
              <a:t>Idea of staging</a:t>
            </a:r>
            <a:endParaRPr lang="en-US" i="1" dirty="0">
              <a:solidFill>
                <a:srgbClr val="0070C0"/>
              </a:solidFill>
              <a:effectLst>
                <a:outerShdw blurRad="38100" dist="38100" dir="2700000" algn="tl">
                  <a:srgbClr val="000000">
                    <a:alpha val="43137"/>
                  </a:srgbClr>
                </a:outerShdw>
              </a:effectLst>
              <a:latin typeface="Arial" pitchFamily="34" charset="0"/>
            </a:endParaRPr>
          </a:p>
        </p:txBody>
      </p:sp>
      <p:sp>
        <p:nvSpPr>
          <p:cNvPr id="58" name="Left Brace 57"/>
          <p:cNvSpPr>
            <a:spLocks/>
          </p:cNvSpPr>
          <p:nvPr/>
        </p:nvSpPr>
        <p:spPr bwMode="auto">
          <a:xfrm>
            <a:off x="228600" y="4038600"/>
            <a:ext cx="228600" cy="1066800"/>
          </a:xfrm>
          <a:prstGeom prst="leftBrace">
            <a:avLst>
              <a:gd name="adj1" fmla="val 8340"/>
              <a:gd name="adj2" fmla="val 50000"/>
            </a:avLst>
          </a:prstGeom>
          <a:noFill/>
          <a:ln w="31750" algn="ctr">
            <a:solidFill>
              <a:srgbClr val="7030A0"/>
            </a:solidFill>
            <a:round/>
            <a:headEnd/>
            <a:tailEnd/>
          </a:ln>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with </a:t>
            </a:r>
            <a:r>
              <a:rPr lang="en-US" dirty="0" err="1" smtClean="0"/>
              <a:t>Tevatron</a:t>
            </a:r>
            <a:r>
              <a:rPr lang="en-US" dirty="0" smtClean="0"/>
              <a:t>:</a:t>
            </a:r>
            <a:br>
              <a:rPr lang="en-US" dirty="0" smtClean="0"/>
            </a:br>
            <a:r>
              <a:rPr lang="en-US" dirty="0" smtClean="0"/>
              <a:t>4 out of 7 machines for </a:t>
            </a:r>
            <a:r>
              <a:rPr lang="en-US" dirty="0" err="1" smtClean="0"/>
              <a:t>pbars</a:t>
            </a:r>
            <a:endParaRPr lang="en-US" dirty="0"/>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6</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90600" y="1227886"/>
            <a:ext cx="7096125" cy="5096714"/>
          </a:xfrm>
          <a:prstGeom prst="rect">
            <a:avLst/>
          </a:prstGeom>
          <a:noFill/>
          <a:ln w="9525">
            <a:noFill/>
            <a:miter lim="800000"/>
            <a:headEnd/>
            <a:tailEnd/>
          </a:ln>
        </p:spPr>
      </p:pic>
    </p:spTree>
    <p:extLst>
      <p:ext uri="{BB962C8B-B14F-4D97-AF65-F5344CB8AC3E}">
        <p14:creationId xmlns:p14="http://schemas.microsoft.com/office/powerpoint/2010/main" xmlns="" val="3534385666"/>
      </p:ext>
    </p:ext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Stages of </a:t>
            </a:r>
            <a:r>
              <a:rPr lang="en-US" dirty="0" err="1" smtClean="0"/>
              <a:t>Muon</a:t>
            </a:r>
            <a:r>
              <a:rPr lang="en-US" dirty="0" smtClean="0"/>
              <a:t> Cooling:</a:t>
            </a:r>
            <a:br>
              <a:rPr lang="en-US" dirty="0" smtClean="0"/>
            </a:br>
            <a:r>
              <a:rPr lang="en-US" dirty="0" smtClean="0"/>
              <a:t>the most important kilometer</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66800" y="1219200"/>
            <a:ext cx="7112000" cy="5334000"/>
          </a:xfrm>
        </p:spPr>
      </p:pic>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7</a:t>
            </a:fld>
            <a:endParaRPr lang="en-US" dirty="0"/>
          </a:p>
        </p:txBody>
      </p:sp>
    </p:spTree>
    <p:extLst>
      <p:ext uri="{BB962C8B-B14F-4D97-AF65-F5344CB8AC3E}">
        <p14:creationId xmlns:p14="http://schemas.microsoft.com/office/powerpoint/2010/main" xmlns="" val="3534385666"/>
      </p:ext>
    </p:extLst>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162800" cy="1066800"/>
          </a:xfrm>
        </p:spPr>
        <p:txBody>
          <a:bodyPr/>
          <a:lstStyle/>
          <a:p>
            <a:r>
              <a:rPr lang="en-US" dirty="0" smtClean="0"/>
              <a:t>Where and How Can Experimentalists Contribute?</a:t>
            </a:r>
            <a:endParaRPr lang="en-US" dirty="0"/>
          </a:p>
        </p:txBody>
      </p:sp>
      <p:sp>
        <p:nvSpPr>
          <p:cNvPr id="3" name="Content Placeholder 2"/>
          <p:cNvSpPr>
            <a:spLocks noGrp="1"/>
          </p:cNvSpPr>
          <p:nvPr>
            <p:ph idx="1"/>
          </p:nvPr>
        </p:nvSpPr>
        <p:spPr>
          <a:xfrm>
            <a:off x="228600" y="1295400"/>
            <a:ext cx="8686800" cy="5105400"/>
          </a:xfrm>
        </p:spPr>
        <p:txBody>
          <a:bodyPr>
            <a:normAutofit fontScale="92500" lnSpcReduction="10000"/>
          </a:bodyPr>
          <a:lstStyle/>
          <a:p>
            <a:r>
              <a:rPr lang="en-US" dirty="0" smtClean="0"/>
              <a:t>Theory  (beam dynamics)</a:t>
            </a:r>
          </a:p>
          <a:p>
            <a:pPr lvl="1">
              <a:lnSpc>
                <a:spcPct val="120000"/>
              </a:lnSpc>
            </a:pPr>
            <a:r>
              <a:rPr lang="en-US" dirty="0" smtClean="0">
                <a:solidFill>
                  <a:srgbClr val="0000CC"/>
                </a:solidFill>
              </a:rPr>
              <a:t>Many issues are complicated.. even for accelerator pro’s</a:t>
            </a:r>
          </a:p>
          <a:p>
            <a:pPr lvl="1">
              <a:lnSpc>
                <a:spcPct val="120000"/>
              </a:lnSpc>
            </a:pPr>
            <a:r>
              <a:rPr lang="en-US" dirty="0" smtClean="0">
                <a:solidFill>
                  <a:srgbClr val="0000CC"/>
                </a:solidFill>
              </a:rPr>
              <a:t>Still, there are some opportunities..require some learning</a:t>
            </a:r>
          </a:p>
          <a:p>
            <a:r>
              <a:rPr lang="en-US" dirty="0" smtClean="0"/>
              <a:t>Design and simulations</a:t>
            </a:r>
          </a:p>
          <a:p>
            <a:pPr lvl="1">
              <a:lnSpc>
                <a:spcPct val="110000"/>
              </a:lnSpc>
            </a:pPr>
            <a:r>
              <a:rPr lang="en-US" dirty="0" smtClean="0">
                <a:solidFill>
                  <a:srgbClr val="0000CC"/>
                </a:solidFill>
              </a:rPr>
              <a:t>There are many codes developed which can provide input needed for the MC/NF design </a:t>
            </a:r>
            <a:endParaRPr lang="en-US" dirty="0">
              <a:solidFill>
                <a:srgbClr val="0000CC"/>
              </a:solidFill>
            </a:endParaRPr>
          </a:p>
          <a:p>
            <a:r>
              <a:rPr lang="en-US" dirty="0" smtClean="0"/>
              <a:t>Experimental program </a:t>
            </a:r>
          </a:p>
          <a:p>
            <a:pPr lvl="1">
              <a:lnSpc>
                <a:spcPct val="110000"/>
              </a:lnSpc>
            </a:pPr>
            <a:r>
              <a:rPr lang="en-US" dirty="0" err="1" smtClean="0">
                <a:solidFill>
                  <a:srgbClr val="0000CC"/>
                </a:solidFill>
              </a:rPr>
              <a:t>MuCool</a:t>
            </a:r>
            <a:r>
              <a:rPr lang="en-US" dirty="0" smtClean="0">
                <a:solidFill>
                  <a:srgbClr val="0000CC"/>
                </a:solidFill>
              </a:rPr>
              <a:t>, MICE and 6DICE (see below)</a:t>
            </a:r>
          </a:p>
          <a:p>
            <a:r>
              <a:rPr lang="en-US" dirty="0" smtClean="0"/>
              <a:t>Hardware development</a:t>
            </a:r>
          </a:p>
          <a:p>
            <a:pPr lvl="1">
              <a:lnSpc>
                <a:spcPct val="110000"/>
              </a:lnSpc>
            </a:pPr>
            <a:r>
              <a:rPr lang="en-US" dirty="0" smtClean="0">
                <a:solidFill>
                  <a:srgbClr val="0000CC"/>
                </a:solidFill>
              </a:rPr>
              <a:t>SC magnets, RF (NC and SC), targets, etc</a:t>
            </a:r>
          </a:p>
          <a:p>
            <a:pPr lvl="1">
              <a:lnSpc>
                <a:spcPct val="110000"/>
              </a:lnSpc>
            </a:pPr>
            <a:endParaRPr lang="en-US" dirty="0" smtClean="0"/>
          </a:p>
          <a:p>
            <a:pPr lvl="1">
              <a:lnSpc>
                <a:spcPct val="110000"/>
              </a:lnSpc>
            </a:pPr>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8</a:t>
            </a:fld>
            <a:endParaRPr lang="en-US" dirty="0"/>
          </a:p>
        </p:txBody>
      </p:sp>
    </p:spTree>
    <p:extLst>
      <p:ext uri="{BB962C8B-B14F-4D97-AF65-F5344CB8AC3E}">
        <p14:creationId xmlns:p14="http://schemas.microsoft.com/office/powerpoint/2010/main" xmlns="" val="4006266978"/>
      </p:ext>
    </p:extLst>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Fermilab Program</a:t>
            </a:r>
            <a:endParaRPr lang="en-US" dirty="0"/>
          </a:p>
        </p:txBody>
      </p:sp>
      <p:sp>
        <p:nvSpPr>
          <p:cNvPr id="3" name="Content Placeholder 2"/>
          <p:cNvSpPr>
            <a:spLocks noGrp="1"/>
          </p:cNvSpPr>
          <p:nvPr>
            <p:ph idx="1"/>
          </p:nvPr>
        </p:nvSpPr>
        <p:spPr>
          <a:xfrm>
            <a:off x="228600" y="1143000"/>
            <a:ext cx="8686800" cy="5105400"/>
          </a:xfrm>
        </p:spPr>
        <p:txBody>
          <a:bodyPr>
            <a:normAutofit fontScale="77500" lnSpcReduction="20000"/>
          </a:bodyPr>
          <a:lstStyle/>
          <a:p>
            <a:r>
              <a:rPr lang="en-US" dirty="0" err="1" smtClean="0"/>
              <a:t>MuCool</a:t>
            </a:r>
            <a:r>
              <a:rPr lang="en-US" dirty="0" smtClean="0"/>
              <a:t> (ongoing)</a:t>
            </a:r>
          </a:p>
          <a:p>
            <a:pPr lvl="1">
              <a:lnSpc>
                <a:spcPct val="120000"/>
              </a:lnSpc>
            </a:pPr>
            <a:r>
              <a:rPr lang="en-US" dirty="0" smtClean="0">
                <a:solidFill>
                  <a:srgbClr val="0000CC"/>
                </a:solidFill>
              </a:rPr>
              <a:t>Study the effects of magnetic field on high-gradient normal conducting RF cavities</a:t>
            </a:r>
          </a:p>
          <a:p>
            <a:pPr lvl="1">
              <a:lnSpc>
                <a:spcPct val="120000"/>
              </a:lnSpc>
            </a:pPr>
            <a:r>
              <a:rPr lang="en-US" dirty="0" smtClean="0">
                <a:solidFill>
                  <a:srgbClr val="0000CC"/>
                </a:solidFill>
              </a:rPr>
              <a:t>Find a solution to the current problem of degraded RF cavity performance when operated in an external magnetic field.</a:t>
            </a:r>
          </a:p>
          <a:p>
            <a:r>
              <a:rPr lang="en-US" dirty="0" smtClean="0"/>
              <a:t>MICE (ongoing)</a:t>
            </a:r>
          </a:p>
          <a:p>
            <a:pPr lvl="1">
              <a:lnSpc>
                <a:spcPct val="110000"/>
              </a:lnSpc>
            </a:pPr>
            <a:r>
              <a:rPr lang="en-US" dirty="0">
                <a:solidFill>
                  <a:srgbClr val="0000CC"/>
                </a:solidFill>
              </a:rPr>
              <a:t>To build and operate a realistic section of a cooling channel, as might be used in a Neutrino Factory.</a:t>
            </a:r>
          </a:p>
          <a:p>
            <a:pPr lvl="1">
              <a:lnSpc>
                <a:spcPct val="110000"/>
              </a:lnSpc>
            </a:pPr>
            <a:r>
              <a:rPr lang="en-US" dirty="0">
                <a:solidFill>
                  <a:srgbClr val="0000CC"/>
                </a:solidFill>
              </a:rPr>
              <a:t>To measure the muon into and out of the cooling channel and measure a 10% reduction in </a:t>
            </a:r>
            <a:r>
              <a:rPr lang="en-US" dirty="0" err="1">
                <a:solidFill>
                  <a:srgbClr val="0000CC"/>
                </a:solidFill>
              </a:rPr>
              <a:t>emittance</a:t>
            </a:r>
            <a:r>
              <a:rPr lang="en-US" dirty="0">
                <a:solidFill>
                  <a:srgbClr val="0000CC"/>
                </a:solidFill>
              </a:rPr>
              <a:t> of the beam with a precision of 1%, and experimentally demonstrate ionization </a:t>
            </a:r>
            <a:r>
              <a:rPr lang="en-US" dirty="0" smtClean="0">
                <a:solidFill>
                  <a:srgbClr val="0000CC"/>
                </a:solidFill>
              </a:rPr>
              <a:t>cooling</a:t>
            </a:r>
          </a:p>
          <a:p>
            <a:r>
              <a:rPr lang="en-US" dirty="0" smtClean="0"/>
              <a:t>6DICE (prepare for &gt;2016)</a:t>
            </a:r>
          </a:p>
          <a:p>
            <a:pPr lvl="1">
              <a:lnSpc>
                <a:spcPct val="110000"/>
              </a:lnSpc>
            </a:pPr>
            <a:r>
              <a:rPr lang="en-US" dirty="0" smtClean="0">
                <a:solidFill>
                  <a:srgbClr val="0000CC"/>
                </a:solidFill>
              </a:rPr>
              <a:t>To build and operate with </a:t>
            </a:r>
            <a:r>
              <a:rPr lang="en-US" b="1" dirty="0" smtClean="0">
                <a:solidFill>
                  <a:srgbClr val="0000CC"/>
                </a:solidFill>
              </a:rPr>
              <a:t>beam of </a:t>
            </a:r>
            <a:r>
              <a:rPr lang="en-US" b="1" dirty="0" err="1" smtClean="0">
                <a:solidFill>
                  <a:srgbClr val="0000CC"/>
                </a:solidFill>
              </a:rPr>
              <a:t>muons</a:t>
            </a:r>
            <a:r>
              <a:rPr lang="en-US" b="1" dirty="0" smtClean="0">
                <a:solidFill>
                  <a:srgbClr val="0000CC"/>
                </a:solidFill>
              </a:rPr>
              <a:t> </a:t>
            </a:r>
            <a:r>
              <a:rPr lang="en-US" dirty="0" smtClean="0">
                <a:solidFill>
                  <a:srgbClr val="0000CC"/>
                </a:solidFill>
              </a:rPr>
              <a:t>a realistic section of a 6D cooling channel, as might be used in a </a:t>
            </a:r>
            <a:r>
              <a:rPr lang="en-US" dirty="0" err="1" smtClean="0">
                <a:solidFill>
                  <a:srgbClr val="0000CC"/>
                </a:solidFill>
              </a:rPr>
              <a:t>Muon</a:t>
            </a:r>
            <a:r>
              <a:rPr lang="en-US" dirty="0" smtClean="0">
                <a:solidFill>
                  <a:srgbClr val="0000CC"/>
                </a:solidFill>
              </a:rPr>
              <a:t> Collider</a:t>
            </a:r>
          </a:p>
          <a:p>
            <a:pPr lvl="1">
              <a:lnSpc>
                <a:spcPct val="110000"/>
              </a:lnSpc>
            </a:pPr>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Vladimir Shiltsev</a:t>
            </a:r>
            <a:endParaRPr lang="en-US" dirty="0"/>
          </a:p>
        </p:txBody>
      </p:sp>
      <p:sp>
        <p:nvSpPr>
          <p:cNvPr id="5" name="Footer Placeholder 4"/>
          <p:cNvSpPr>
            <a:spLocks noGrp="1"/>
          </p:cNvSpPr>
          <p:nvPr>
            <p:ph type="ftr" sz="quarter" idx="11"/>
          </p:nvPr>
        </p:nvSpPr>
        <p:spPr/>
        <p:txBody>
          <a:bodyPr/>
          <a:lstStyle/>
          <a:p>
            <a:pPr>
              <a:defRPr/>
            </a:pPr>
            <a:r>
              <a:rPr lang="en-US" smtClean="0"/>
              <a:t>Fermilab W&amp;C      February 24, 2011</a:t>
            </a:r>
            <a:endParaRPr lang="en-US" dirty="0"/>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9</a:t>
            </a:fld>
            <a:endParaRPr lang="en-US" dirty="0"/>
          </a:p>
        </p:txBody>
      </p:sp>
    </p:spTree>
    <p:extLst>
      <p:ext uri="{BB962C8B-B14F-4D97-AF65-F5344CB8AC3E}">
        <p14:creationId xmlns:p14="http://schemas.microsoft.com/office/powerpoint/2010/main" xmlns="" val="4006266978"/>
      </p:ext>
    </p:extLst>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MAP Review Template-R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B1900006F4D64F8A6DFF6997458A3D" ma:contentTypeVersion="0" ma:contentTypeDescription="Create a new document." ma:contentTypeScope="" ma:versionID="d9bf5480c82606837a2bccc6de3cabb2">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B162E8-054D-48CA-92F7-CFA9190995F7}"/>
</file>

<file path=customXml/itemProps2.xml><?xml version="1.0" encoding="utf-8"?>
<ds:datastoreItem xmlns:ds="http://schemas.openxmlformats.org/officeDocument/2006/customXml" ds:itemID="{531506C7-54E7-429A-9F24-DF118326E809}"/>
</file>

<file path=customXml/itemProps3.xml><?xml version="1.0" encoding="utf-8"?>
<ds:datastoreItem xmlns:ds="http://schemas.openxmlformats.org/officeDocument/2006/customXml" ds:itemID="{22705C7A-C91A-446F-B589-F1DA440920E5}"/>
</file>

<file path=docProps/app.xml><?xml version="1.0" encoding="utf-8"?>
<Properties xmlns="http://schemas.openxmlformats.org/officeDocument/2006/extended-properties" xmlns:vt="http://schemas.openxmlformats.org/officeDocument/2006/docPropsVTypes">
  <Template>MAP Review Template-R2</Template>
  <TotalTime>4764</TotalTime>
  <Words>2127</Words>
  <Application>Microsoft Office PowerPoint</Application>
  <PresentationFormat>On-screen Show (4:3)</PresentationFormat>
  <Paragraphs>363</Paragraphs>
  <Slides>29</Slides>
  <Notes>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MAP Review Template-R2</vt:lpstr>
      <vt:lpstr>Muon Collider R&amp;D: Status and Opportunities to Participate</vt:lpstr>
      <vt:lpstr>Let’s Set Up The Stage</vt:lpstr>
      <vt:lpstr>Luminosity ~1/beamsize^2</vt:lpstr>
      <vt:lpstr>The Greatest Challenge for Future Muon Accelerator Facilities</vt:lpstr>
      <vt:lpstr>Muon Collider Scheme: 7+ machines</vt:lpstr>
      <vt:lpstr>Compare with Tevatron: 4 out of 7 machines for pbars</vt:lpstr>
      <vt:lpstr>9 Stages of Muon Cooling: the most important kilometer</vt:lpstr>
      <vt:lpstr>Where and How Can Experimentalists Contribute?</vt:lpstr>
      <vt:lpstr>Fermilab Program</vt:lpstr>
      <vt:lpstr>Normal Conducting RF R&amp;D Issues for MuCool</vt:lpstr>
      <vt:lpstr>“Our” RF Challenge</vt:lpstr>
      <vt:lpstr>RF Breakdowns</vt:lpstr>
      <vt:lpstr>The MAP/MuCool NCRF Program R&amp;D Strategy</vt:lpstr>
      <vt:lpstr>MuCool Test Area (MTA)</vt:lpstr>
      <vt:lpstr>MTA Instrumentation</vt:lpstr>
      <vt:lpstr>MTA Beam Line Status </vt:lpstr>
      <vt:lpstr>MICE</vt:lpstr>
      <vt:lpstr>MICE Step By Step</vt:lpstr>
      <vt:lpstr>MICE Status @ RAL</vt:lpstr>
      <vt:lpstr>Instrumentation for Step 1</vt:lpstr>
      <vt:lpstr>Next Step: Spectrometers</vt:lpstr>
      <vt:lpstr>6D Ioniz Cooling Demo Strategy</vt:lpstr>
      <vt:lpstr>6DICE Experiment Strategy</vt:lpstr>
      <vt:lpstr>Possible Muon R&amp;D Facility  in KTeV Hall</vt:lpstr>
      <vt:lpstr>Hardware Development</vt:lpstr>
      <vt:lpstr>Summary </vt:lpstr>
      <vt:lpstr> </vt:lpstr>
      <vt:lpstr>RF Operation in Vacuum 805 MHz Imaging</vt:lpstr>
      <vt:lpstr>MTA Hall – Clean Room </vt:lpstr>
    </vt:vector>
  </TitlesOfParts>
  <Company>Fermilab | Accelerator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Bross</dc:creator>
  <cp:lastModifiedBy>shiltsev</cp:lastModifiedBy>
  <cp:revision>372</cp:revision>
  <dcterms:created xsi:type="dcterms:W3CDTF">2010-08-02T20:11:59Z</dcterms:created>
  <dcterms:modified xsi:type="dcterms:W3CDTF">2011-02-24T16:33:36Z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0x0101009AB1900006F4D64F8A6DFF6997458A3D</vt:lpwstr>
  </property>
</Properties>
</file>